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TT Norms" panose="020B0604020202020204" charset="0"/>
      <p:regular r:id="rId25"/>
    </p:embeddedFont>
    <p:embeddedFont>
      <p:font typeface="TT Norms Bold" panose="020B0604020202020204" charset="0"/>
      <p:regular r:id="rId26"/>
    </p:embeddedFont>
    <p:embeddedFont>
      <p:font typeface="TT Phobos" panose="020B0604020202020204" charset="-18"/>
      <p:regular r:id="rId27"/>
    </p:embeddedFont>
    <p:embeddedFont>
      <p:font typeface="TT Phobos Bold" panose="020B0604020202020204" charset="-18"/>
      <p:regular r:id="rId28"/>
    </p:embeddedFont>
    <p:embeddedFont>
      <p:font typeface="TT Phobos Inline" panose="020B0604020202020204" charset="-18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988CAA-62D9-4B44-8666-3329DF159268}" v="66" dt="2025-04-15T10:02:29.7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6" d="100"/>
          <a:sy n="66" d="100"/>
        </p:scale>
        <p:origin x="1008" y="24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ándor Soltész" userId="9ba4703831161d11" providerId="LiveId" clId="{F7988CAA-62D9-4B44-8666-3329DF159268}"/>
    <pc:docChg chg="undo custSel modSld">
      <pc:chgData name="Sándor Soltész" userId="9ba4703831161d11" providerId="LiveId" clId="{F7988CAA-62D9-4B44-8666-3329DF159268}" dt="2025-04-15T10:02:29.703" v="293" actId="20577"/>
      <pc:docMkLst>
        <pc:docMk/>
      </pc:docMkLst>
      <pc:sldChg chg="modTransition modAnim">
        <pc:chgData name="Sándor Soltész" userId="9ba4703831161d11" providerId="LiveId" clId="{F7988CAA-62D9-4B44-8666-3329DF159268}" dt="2025-04-15T09:49:21.338" v="3"/>
        <pc:sldMkLst>
          <pc:docMk/>
          <pc:sldMk cId="0" sldId="256"/>
        </pc:sldMkLst>
      </pc:sldChg>
      <pc:sldChg chg="modSp mod modTransition modAnim">
        <pc:chgData name="Sándor Soltész" userId="9ba4703831161d11" providerId="LiveId" clId="{F7988CAA-62D9-4B44-8666-3329DF159268}" dt="2025-04-15T09:54:45.480" v="234"/>
        <pc:sldMkLst>
          <pc:docMk/>
          <pc:sldMk cId="0" sldId="257"/>
        </pc:sldMkLst>
        <pc:spChg chg="mod">
          <ac:chgData name="Sándor Soltész" userId="9ba4703831161d11" providerId="LiveId" clId="{F7988CAA-62D9-4B44-8666-3329DF159268}" dt="2025-04-15T09:54:18.852" v="231" actId="1076"/>
          <ac:spMkLst>
            <pc:docMk/>
            <pc:sldMk cId="0" sldId="257"/>
            <ac:spMk id="5" creationId="{00000000-0000-0000-0000-000000000000}"/>
          </ac:spMkLst>
        </pc:spChg>
      </pc:sldChg>
      <pc:sldChg chg="modSp mod modTransition modAnim">
        <pc:chgData name="Sándor Soltész" userId="9ba4703831161d11" providerId="LiveId" clId="{F7988CAA-62D9-4B44-8666-3329DF159268}" dt="2025-04-15T09:54:57.988" v="236"/>
        <pc:sldMkLst>
          <pc:docMk/>
          <pc:sldMk cId="0" sldId="258"/>
        </pc:sldMkLst>
        <pc:spChg chg="mod">
          <ac:chgData name="Sándor Soltész" userId="9ba4703831161d11" providerId="LiveId" clId="{F7988CAA-62D9-4B44-8666-3329DF159268}" dt="2025-04-15T09:54:05.362" v="229" actId="1076"/>
          <ac:spMkLst>
            <pc:docMk/>
            <pc:sldMk cId="0" sldId="258"/>
            <ac:spMk id="5" creationId="{00000000-0000-0000-0000-000000000000}"/>
          </ac:spMkLst>
        </pc:spChg>
      </pc:sldChg>
      <pc:sldChg chg="modTransition modAnim">
        <pc:chgData name="Sándor Soltész" userId="9ba4703831161d11" providerId="LiveId" clId="{F7988CAA-62D9-4B44-8666-3329DF159268}" dt="2025-04-15T09:56:10.786" v="251"/>
        <pc:sldMkLst>
          <pc:docMk/>
          <pc:sldMk cId="0" sldId="259"/>
        </pc:sldMkLst>
      </pc:sldChg>
      <pc:sldChg chg="modAnim">
        <pc:chgData name="Sándor Soltész" userId="9ba4703831161d11" providerId="LiveId" clId="{F7988CAA-62D9-4B44-8666-3329DF159268}" dt="2025-04-15T09:56:18.377" v="252"/>
        <pc:sldMkLst>
          <pc:docMk/>
          <pc:sldMk cId="0" sldId="260"/>
        </pc:sldMkLst>
      </pc:sldChg>
      <pc:sldChg chg="modAnim">
        <pc:chgData name="Sándor Soltész" userId="9ba4703831161d11" providerId="LiveId" clId="{F7988CAA-62D9-4B44-8666-3329DF159268}" dt="2025-04-15T09:56:36.762" v="259"/>
        <pc:sldMkLst>
          <pc:docMk/>
          <pc:sldMk cId="0" sldId="261"/>
        </pc:sldMkLst>
      </pc:sldChg>
      <pc:sldChg chg="modTransition modAnim">
        <pc:chgData name="Sándor Soltész" userId="9ba4703831161d11" providerId="LiveId" clId="{F7988CAA-62D9-4B44-8666-3329DF159268}" dt="2025-04-15T09:56:44.683" v="261"/>
        <pc:sldMkLst>
          <pc:docMk/>
          <pc:sldMk cId="0" sldId="262"/>
        </pc:sldMkLst>
      </pc:sldChg>
      <pc:sldChg chg="modTransition modAnim">
        <pc:chgData name="Sándor Soltész" userId="9ba4703831161d11" providerId="LiveId" clId="{F7988CAA-62D9-4B44-8666-3329DF159268}" dt="2025-04-15T09:56:48.764" v="262"/>
        <pc:sldMkLst>
          <pc:docMk/>
          <pc:sldMk cId="0" sldId="263"/>
        </pc:sldMkLst>
      </pc:sldChg>
      <pc:sldChg chg="modTransition">
        <pc:chgData name="Sándor Soltész" userId="9ba4703831161d11" providerId="LiveId" clId="{F7988CAA-62D9-4B44-8666-3329DF159268}" dt="2025-04-15T09:55:14.995" v="240"/>
        <pc:sldMkLst>
          <pc:docMk/>
          <pc:sldMk cId="0" sldId="264"/>
        </pc:sldMkLst>
      </pc:sldChg>
      <pc:sldChg chg="modTransition">
        <pc:chgData name="Sándor Soltész" userId="9ba4703831161d11" providerId="LiveId" clId="{F7988CAA-62D9-4B44-8666-3329DF159268}" dt="2025-04-15T09:55:17.209" v="241"/>
        <pc:sldMkLst>
          <pc:docMk/>
          <pc:sldMk cId="0" sldId="265"/>
        </pc:sldMkLst>
      </pc:sldChg>
      <pc:sldChg chg="modTransition">
        <pc:chgData name="Sándor Soltész" userId="9ba4703831161d11" providerId="LiveId" clId="{F7988CAA-62D9-4B44-8666-3329DF159268}" dt="2025-04-15T09:55:25.124" v="242"/>
        <pc:sldMkLst>
          <pc:docMk/>
          <pc:sldMk cId="0" sldId="266"/>
        </pc:sldMkLst>
      </pc:sldChg>
      <pc:sldChg chg="modTransition">
        <pc:chgData name="Sándor Soltész" userId="9ba4703831161d11" providerId="LiveId" clId="{F7988CAA-62D9-4B44-8666-3329DF159268}" dt="2025-04-15T09:55:31.324" v="243"/>
        <pc:sldMkLst>
          <pc:docMk/>
          <pc:sldMk cId="0" sldId="270"/>
        </pc:sldMkLst>
      </pc:sldChg>
      <pc:sldChg chg="modTransition">
        <pc:chgData name="Sándor Soltész" userId="9ba4703831161d11" providerId="LiveId" clId="{F7988CAA-62D9-4B44-8666-3329DF159268}" dt="2025-04-15T09:55:35.236" v="244"/>
        <pc:sldMkLst>
          <pc:docMk/>
          <pc:sldMk cId="0" sldId="271"/>
        </pc:sldMkLst>
      </pc:sldChg>
      <pc:sldChg chg="modTransition modAnim">
        <pc:chgData name="Sándor Soltész" userId="9ba4703831161d11" providerId="LiveId" clId="{F7988CAA-62D9-4B44-8666-3329DF159268}" dt="2025-04-15T09:56:58.833" v="263"/>
        <pc:sldMkLst>
          <pc:docMk/>
          <pc:sldMk cId="0" sldId="272"/>
        </pc:sldMkLst>
      </pc:sldChg>
      <pc:sldChg chg="modTransition">
        <pc:chgData name="Sándor Soltész" userId="9ba4703831161d11" providerId="LiveId" clId="{F7988CAA-62D9-4B44-8666-3329DF159268}" dt="2025-04-15T09:55:39.485" v="246"/>
        <pc:sldMkLst>
          <pc:docMk/>
          <pc:sldMk cId="0" sldId="273"/>
        </pc:sldMkLst>
      </pc:sldChg>
      <pc:sldChg chg="modTransition">
        <pc:chgData name="Sándor Soltész" userId="9ba4703831161d11" providerId="LiveId" clId="{F7988CAA-62D9-4B44-8666-3329DF159268}" dt="2025-04-15T09:55:41.789" v="247"/>
        <pc:sldMkLst>
          <pc:docMk/>
          <pc:sldMk cId="0" sldId="274"/>
        </pc:sldMkLst>
      </pc:sldChg>
      <pc:sldChg chg="modTransition">
        <pc:chgData name="Sándor Soltész" userId="9ba4703831161d11" providerId="LiveId" clId="{F7988CAA-62D9-4B44-8666-3329DF159268}" dt="2025-04-15T09:55:48.444" v="248"/>
        <pc:sldMkLst>
          <pc:docMk/>
          <pc:sldMk cId="0" sldId="275"/>
        </pc:sldMkLst>
      </pc:sldChg>
      <pc:sldChg chg="modAnim">
        <pc:chgData name="Sándor Soltész" userId="9ba4703831161d11" providerId="LiveId" clId="{F7988CAA-62D9-4B44-8666-3329DF159268}" dt="2025-04-15T09:57:09.640" v="265"/>
        <pc:sldMkLst>
          <pc:docMk/>
          <pc:sldMk cId="0" sldId="276"/>
        </pc:sldMkLst>
      </pc:sldChg>
      <pc:sldChg chg="modSp modTransition modAnim">
        <pc:chgData name="Sándor Soltész" userId="9ba4703831161d11" providerId="LiveId" clId="{F7988CAA-62D9-4B44-8666-3329DF159268}" dt="2025-04-15T09:57:39.266" v="272" actId="115"/>
        <pc:sldMkLst>
          <pc:docMk/>
          <pc:sldMk cId="0" sldId="277"/>
        </pc:sldMkLst>
        <pc:spChg chg="mod">
          <ac:chgData name="Sándor Soltész" userId="9ba4703831161d11" providerId="LiveId" clId="{F7988CAA-62D9-4B44-8666-3329DF159268}" dt="2025-04-15T09:57:39.266" v="272" actId="115"/>
          <ac:spMkLst>
            <pc:docMk/>
            <pc:sldMk cId="0" sldId="277"/>
            <ac:spMk id="3" creationId="{00000000-0000-0000-0000-000000000000}"/>
          </ac:spMkLst>
        </pc:spChg>
      </pc:sldChg>
      <pc:sldChg chg="modSp modTransition modAnim">
        <pc:chgData name="Sándor Soltész" userId="9ba4703831161d11" providerId="LiveId" clId="{F7988CAA-62D9-4B44-8666-3329DF159268}" dt="2025-04-15T10:02:29.703" v="293" actId="20577"/>
        <pc:sldMkLst>
          <pc:docMk/>
          <pc:sldMk cId="0" sldId="278"/>
        </pc:sldMkLst>
        <pc:spChg chg="mod">
          <ac:chgData name="Sándor Soltész" userId="9ba4703831161d11" providerId="LiveId" clId="{F7988CAA-62D9-4B44-8666-3329DF159268}" dt="2025-04-15T10:02:29.703" v="293" actId="20577"/>
          <ac:spMkLst>
            <pc:docMk/>
            <pc:sldMk cId="0" sldId="278"/>
            <ac:spMk id="6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vegasburger.hu/where-to-go-for-girls-night-out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4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jpeg"/><Relationship Id="rId5" Type="http://schemas.openxmlformats.org/officeDocument/2006/relationships/image" Target="../media/image17.svg"/><Relationship Id="rId10" Type="http://schemas.openxmlformats.org/officeDocument/2006/relationships/image" Target="../media/image22.jpe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9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50094" y="8802028"/>
            <a:ext cx="19388189" cy="4750106"/>
          </a:xfrm>
          <a:custGeom>
            <a:avLst/>
            <a:gdLst/>
            <a:ahLst/>
            <a:cxnLst/>
            <a:rect l="l" t="t" r="r" b="b"/>
            <a:pathLst>
              <a:path w="19388189" h="4750106">
                <a:moveTo>
                  <a:pt x="0" y="0"/>
                </a:moveTo>
                <a:lnTo>
                  <a:pt x="19388188" y="0"/>
                </a:lnTo>
                <a:lnTo>
                  <a:pt x="19388188" y="4750106"/>
                </a:lnTo>
                <a:lnTo>
                  <a:pt x="0" y="47501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3" name="Freeform 3"/>
          <p:cNvSpPr/>
          <p:nvPr/>
        </p:nvSpPr>
        <p:spPr>
          <a:xfrm>
            <a:off x="14068789" y="7062281"/>
            <a:ext cx="6570189" cy="4114800"/>
          </a:xfrm>
          <a:custGeom>
            <a:avLst/>
            <a:gdLst/>
            <a:ahLst/>
            <a:cxnLst/>
            <a:rect l="l" t="t" r="r" b="b"/>
            <a:pathLst>
              <a:path w="6570189" h="4114800">
                <a:moveTo>
                  <a:pt x="0" y="0"/>
                </a:moveTo>
                <a:lnTo>
                  <a:pt x="6570189" y="0"/>
                </a:lnTo>
                <a:lnTo>
                  <a:pt x="65701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4" name="Freeform 4"/>
          <p:cNvSpPr/>
          <p:nvPr/>
        </p:nvSpPr>
        <p:spPr>
          <a:xfrm>
            <a:off x="-415990" y="3636513"/>
            <a:ext cx="3345909" cy="7160505"/>
          </a:xfrm>
          <a:custGeom>
            <a:avLst/>
            <a:gdLst/>
            <a:ahLst/>
            <a:cxnLst/>
            <a:rect l="l" t="t" r="r" b="b"/>
            <a:pathLst>
              <a:path w="3345909" h="7160505">
                <a:moveTo>
                  <a:pt x="0" y="0"/>
                </a:moveTo>
                <a:lnTo>
                  <a:pt x="3345909" y="0"/>
                </a:lnTo>
                <a:lnTo>
                  <a:pt x="3345909" y="7160505"/>
                </a:lnTo>
                <a:lnTo>
                  <a:pt x="0" y="71605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5" name="Freeform 5"/>
          <p:cNvSpPr/>
          <p:nvPr/>
        </p:nvSpPr>
        <p:spPr>
          <a:xfrm>
            <a:off x="6499713" y="6744628"/>
            <a:ext cx="5288573" cy="4114800"/>
          </a:xfrm>
          <a:custGeom>
            <a:avLst/>
            <a:gdLst/>
            <a:ahLst/>
            <a:cxnLst/>
            <a:rect l="l" t="t" r="r" b="b"/>
            <a:pathLst>
              <a:path w="5288573" h="4114800">
                <a:moveTo>
                  <a:pt x="0" y="0"/>
                </a:moveTo>
                <a:lnTo>
                  <a:pt x="5288574" y="0"/>
                </a:lnTo>
                <a:lnTo>
                  <a:pt x="52885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6" name="TextBox 6"/>
          <p:cNvSpPr txBox="1"/>
          <p:nvPr/>
        </p:nvSpPr>
        <p:spPr>
          <a:xfrm>
            <a:off x="4219211" y="2575853"/>
            <a:ext cx="9849578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dirty="0">
                <a:solidFill>
                  <a:srgbClr val="FFF5D6"/>
                </a:solidFill>
                <a:latin typeface="TT Phobos"/>
                <a:ea typeface="TT Phobos"/>
                <a:cs typeface="TT Phobos"/>
                <a:sym typeface="TT Phobos"/>
              </a:rPr>
              <a:t>ÉV VÉGI VIZSGA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99865" y="3963852"/>
            <a:ext cx="9868924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 dirty="0" err="1">
                <a:solidFill>
                  <a:srgbClr val="FFF5D6"/>
                </a:solidFill>
                <a:latin typeface="TT Norms Bold"/>
                <a:ea typeface="TT Norms Bold"/>
                <a:cs typeface="TT Norms Bold"/>
                <a:sym typeface="TT Norms Bold"/>
              </a:rPr>
              <a:t>Készítette</a:t>
            </a:r>
            <a:r>
              <a:rPr lang="en-US" sz="3500" b="1" dirty="0">
                <a:solidFill>
                  <a:srgbClr val="FFF5D6"/>
                </a:solidFill>
                <a:latin typeface="TT Norms Bold"/>
                <a:ea typeface="TT Norms Bold"/>
                <a:cs typeface="TT Norms Bold"/>
                <a:sym typeface="TT Norms Bold"/>
              </a:rPr>
              <a:t>:</a:t>
            </a:r>
            <a:r>
              <a:rPr lang="en-US" sz="3500" dirty="0">
                <a:solidFill>
                  <a:srgbClr val="FFF5D6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</a:p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FFF5D6"/>
                </a:solidFill>
                <a:latin typeface="TT Norms"/>
                <a:ea typeface="TT Norms"/>
                <a:cs typeface="TT Norms"/>
                <a:sym typeface="TT Norms"/>
              </a:rPr>
              <a:t>Soltész Milán &amp; Bakos Kristóf &amp; Szabó Gábor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26025" y="1304925"/>
            <a:ext cx="9035951" cy="981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15"/>
              </a:lnSpc>
            </a:pPr>
            <a:r>
              <a:rPr lang="en-US" sz="8253" dirty="0">
                <a:solidFill>
                  <a:srgbClr val="FFF5D6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BURGERCHAMP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3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4294" y="3677674"/>
            <a:ext cx="17139412" cy="5353704"/>
          </a:xfrm>
          <a:custGeom>
            <a:avLst/>
            <a:gdLst/>
            <a:ahLst/>
            <a:cxnLst/>
            <a:rect l="l" t="t" r="r" b="b"/>
            <a:pathLst>
              <a:path w="17139412" h="5353704">
                <a:moveTo>
                  <a:pt x="0" y="0"/>
                </a:moveTo>
                <a:lnTo>
                  <a:pt x="17139412" y="0"/>
                </a:lnTo>
                <a:lnTo>
                  <a:pt x="17139412" y="5353704"/>
                </a:lnTo>
                <a:lnTo>
                  <a:pt x="0" y="53537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23" r="-7123" b="-4238"/>
            </a:stretch>
          </a:blipFill>
          <a:ln w="38100" cap="sq">
            <a:solidFill>
              <a:srgbClr val="F6BF36"/>
            </a:solidFill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3" name="TextBox 3"/>
          <p:cNvSpPr txBox="1"/>
          <p:nvPr/>
        </p:nvSpPr>
        <p:spPr>
          <a:xfrm>
            <a:off x="6116280" y="526672"/>
            <a:ext cx="6055440" cy="2351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96"/>
              </a:lnSpc>
            </a:pPr>
            <a:r>
              <a:rPr lang="en-US" sz="6783" b="1">
                <a:solidFill>
                  <a:srgbClr val="F6BF36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FOOTER SZEKCIÓ</a:t>
            </a:r>
          </a:p>
        </p:txBody>
      </p:sp>
    </p:spTree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9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3644" y="2168251"/>
            <a:ext cx="11301259" cy="5029060"/>
          </a:xfrm>
          <a:custGeom>
            <a:avLst/>
            <a:gdLst/>
            <a:ahLst/>
            <a:cxnLst/>
            <a:rect l="l" t="t" r="r" b="b"/>
            <a:pathLst>
              <a:path w="11301259" h="5029060">
                <a:moveTo>
                  <a:pt x="0" y="0"/>
                </a:moveTo>
                <a:lnTo>
                  <a:pt x="11301259" y="0"/>
                </a:lnTo>
                <a:lnTo>
                  <a:pt x="11301259" y="5029060"/>
                </a:lnTo>
                <a:lnTo>
                  <a:pt x="0" y="5029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3" name="Freeform 3"/>
          <p:cNvSpPr/>
          <p:nvPr/>
        </p:nvSpPr>
        <p:spPr>
          <a:xfrm>
            <a:off x="7015190" y="3547098"/>
            <a:ext cx="9459549" cy="5711202"/>
          </a:xfrm>
          <a:custGeom>
            <a:avLst/>
            <a:gdLst/>
            <a:ahLst/>
            <a:cxnLst/>
            <a:rect l="l" t="t" r="r" b="b"/>
            <a:pathLst>
              <a:path w="9459549" h="5711202">
                <a:moveTo>
                  <a:pt x="0" y="0"/>
                </a:moveTo>
                <a:lnTo>
                  <a:pt x="9459548" y="0"/>
                </a:lnTo>
                <a:lnTo>
                  <a:pt x="9459548" y="5711202"/>
                </a:lnTo>
                <a:lnTo>
                  <a:pt x="0" y="5711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4" name="TextBox 4"/>
          <p:cNvSpPr txBox="1"/>
          <p:nvPr/>
        </p:nvSpPr>
        <p:spPr>
          <a:xfrm>
            <a:off x="6116280" y="526672"/>
            <a:ext cx="6055440" cy="115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96"/>
              </a:lnSpc>
            </a:pPr>
            <a:r>
              <a:rPr lang="en-US" sz="6783" b="1">
                <a:solidFill>
                  <a:srgbClr val="FFF5D6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FŐOLDAL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9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46020" y="1997627"/>
            <a:ext cx="10995959" cy="7642192"/>
          </a:xfrm>
          <a:custGeom>
            <a:avLst/>
            <a:gdLst/>
            <a:ahLst/>
            <a:cxnLst/>
            <a:rect l="l" t="t" r="r" b="b"/>
            <a:pathLst>
              <a:path w="10995959" h="7642192">
                <a:moveTo>
                  <a:pt x="0" y="0"/>
                </a:moveTo>
                <a:lnTo>
                  <a:pt x="10995960" y="0"/>
                </a:lnTo>
                <a:lnTo>
                  <a:pt x="10995960" y="7642192"/>
                </a:lnTo>
                <a:lnTo>
                  <a:pt x="0" y="76421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3" name="TextBox 3"/>
          <p:cNvSpPr txBox="1"/>
          <p:nvPr/>
        </p:nvSpPr>
        <p:spPr>
          <a:xfrm>
            <a:off x="6116280" y="526672"/>
            <a:ext cx="6055440" cy="115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96"/>
              </a:lnSpc>
            </a:pPr>
            <a:r>
              <a:rPr lang="en-US" sz="6783" b="1">
                <a:solidFill>
                  <a:srgbClr val="F6BF36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MENÜ</a:t>
            </a:r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9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73493" y="2532713"/>
            <a:ext cx="14741013" cy="6725587"/>
          </a:xfrm>
          <a:custGeom>
            <a:avLst/>
            <a:gdLst/>
            <a:ahLst/>
            <a:cxnLst/>
            <a:rect l="l" t="t" r="r" b="b"/>
            <a:pathLst>
              <a:path w="14741013" h="6725587">
                <a:moveTo>
                  <a:pt x="0" y="0"/>
                </a:moveTo>
                <a:lnTo>
                  <a:pt x="14741014" y="0"/>
                </a:lnTo>
                <a:lnTo>
                  <a:pt x="14741014" y="6725587"/>
                </a:lnTo>
                <a:lnTo>
                  <a:pt x="0" y="6725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3" name="TextBox 3"/>
          <p:cNvSpPr txBox="1"/>
          <p:nvPr/>
        </p:nvSpPr>
        <p:spPr>
          <a:xfrm>
            <a:off x="6116280" y="526672"/>
            <a:ext cx="6055440" cy="115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96"/>
              </a:lnSpc>
            </a:pPr>
            <a:r>
              <a:rPr lang="en-US" sz="6783" b="1">
                <a:solidFill>
                  <a:srgbClr val="F6BF36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MENÜ</a:t>
            </a:r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86927" y="1907336"/>
            <a:ext cx="10314147" cy="7800074"/>
          </a:xfrm>
          <a:custGeom>
            <a:avLst/>
            <a:gdLst/>
            <a:ahLst/>
            <a:cxnLst/>
            <a:rect l="l" t="t" r="r" b="b"/>
            <a:pathLst>
              <a:path w="10314147" h="7800074">
                <a:moveTo>
                  <a:pt x="0" y="0"/>
                </a:moveTo>
                <a:lnTo>
                  <a:pt x="10314146" y="0"/>
                </a:lnTo>
                <a:lnTo>
                  <a:pt x="10314146" y="7800074"/>
                </a:lnTo>
                <a:lnTo>
                  <a:pt x="0" y="780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solidFill>
              <a:srgbClr val="253943"/>
            </a:solidFill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3" name="TextBox 3"/>
          <p:cNvSpPr txBox="1"/>
          <p:nvPr/>
        </p:nvSpPr>
        <p:spPr>
          <a:xfrm>
            <a:off x="6116280" y="526672"/>
            <a:ext cx="6055440" cy="115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96"/>
              </a:lnSpc>
            </a:pPr>
            <a:r>
              <a:rPr lang="en-US" sz="6783" b="1">
                <a:solidFill>
                  <a:srgbClr val="0F232D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RÓLUNK</a:t>
            </a:r>
          </a:p>
        </p:txBody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9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51820" y="2534095"/>
            <a:ext cx="13184360" cy="5218809"/>
          </a:xfrm>
          <a:custGeom>
            <a:avLst/>
            <a:gdLst/>
            <a:ahLst/>
            <a:cxnLst/>
            <a:rect l="l" t="t" r="r" b="b"/>
            <a:pathLst>
              <a:path w="13184360" h="5218809">
                <a:moveTo>
                  <a:pt x="0" y="0"/>
                </a:moveTo>
                <a:lnTo>
                  <a:pt x="13184360" y="0"/>
                </a:lnTo>
                <a:lnTo>
                  <a:pt x="13184360" y="5218810"/>
                </a:lnTo>
                <a:lnTo>
                  <a:pt x="0" y="52188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solidFill>
              <a:srgbClr val="FFC321"/>
            </a:solidFill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3" name="TextBox 3"/>
          <p:cNvSpPr txBox="1"/>
          <p:nvPr/>
        </p:nvSpPr>
        <p:spPr>
          <a:xfrm>
            <a:off x="6116280" y="526672"/>
            <a:ext cx="6055440" cy="115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96"/>
              </a:lnSpc>
            </a:pPr>
            <a:r>
              <a:rPr lang="en-US" sz="6783" b="1">
                <a:solidFill>
                  <a:srgbClr val="FFDE59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KAPCSOLAT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9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17560" y="2070059"/>
            <a:ext cx="11652881" cy="7188241"/>
          </a:xfrm>
          <a:custGeom>
            <a:avLst/>
            <a:gdLst/>
            <a:ahLst/>
            <a:cxnLst/>
            <a:rect l="l" t="t" r="r" b="b"/>
            <a:pathLst>
              <a:path w="11652881" h="7188241">
                <a:moveTo>
                  <a:pt x="0" y="0"/>
                </a:moveTo>
                <a:lnTo>
                  <a:pt x="11652880" y="0"/>
                </a:lnTo>
                <a:lnTo>
                  <a:pt x="11652880" y="7188241"/>
                </a:lnTo>
                <a:lnTo>
                  <a:pt x="0" y="71882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3" name="TextBox 3"/>
          <p:cNvSpPr txBox="1"/>
          <p:nvPr/>
        </p:nvSpPr>
        <p:spPr>
          <a:xfrm>
            <a:off x="6116280" y="526672"/>
            <a:ext cx="6055440" cy="115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96"/>
              </a:lnSpc>
            </a:pPr>
            <a:r>
              <a:rPr lang="en-US" sz="6783" b="1">
                <a:solidFill>
                  <a:srgbClr val="FFF5D6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PROFIL</a:t>
            </a:r>
          </a:p>
        </p:txBody>
      </p:sp>
    </p:spTree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9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6545" y="6693445"/>
            <a:ext cx="6680746" cy="1990395"/>
          </a:xfrm>
          <a:custGeom>
            <a:avLst/>
            <a:gdLst/>
            <a:ahLst/>
            <a:cxnLst/>
            <a:rect l="l" t="t" r="r" b="b"/>
            <a:pathLst>
              <a:path w="6680746" h="1990395">
                <a:moveTo>
                  <a:pt x="0" y="0"/>
                </a:moveTo>
                <a:lnTo>
                  <a:pt x="6680746" y="0"/>
                </a:lnTo>
                <a:lnTo>
                  <a:pt x="6680746" y="1990395"/>
                </a:lnTo>
                <a:lnTo>
                  <a:pt x="0" y="19903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3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3" name="Freeform 3"/>
          <p:cNvSpPr/>
          <p:nvPr/>
        </p:nvSpPr>
        <p:spPr>
          <a:xfrm>
            <a:off x="586545" y="934487"/>
            <a:ext cx="6680746" cy="4941231"/>
          </a:xfrm>
          <a:custGeom>
            <a:avLst/>
            <a:gdLst/>
            <a:ahLst/>
            <a:cxnLst/>
            <a:rect l="l" t="t" r="r" b="b"/>
            <a:pathLst>
              <a:path w="6680746" h="4941231">
                <a:moveTo>
                  <a:pt x="0" y="0"/>
                </a:moveTo>
                <a:lnTo>
                  <a:pt x="6680746" y="0"/>
                </a:lnTo>
                <a:lnTo>
                  <a:pt x="6680746" y="4941231"/>
                </a:lnTo>
                <a:lnTo>
                  <a:pt x="0" y="49412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4" name="TextBox 4"/>
          <p:cNvSpPr txBox="1"/>
          <p:nvPr/>
        </p:nvSpPr>
        <p:spPr>
          <a:xfrm>
            <a:off x="8173181" y="1779524"/>
            <a:ext cx="9086119" cy="976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8"/>
              </a:lnSpc>
            </a:pPr>
            <a:r>
              <a:rPr lang="en-US" sz="8245">
                <a:solidFill>
                  <a:srgbClr val="FFFFFF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HŰSÉGPONTOK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173181" y="3996118"/>
            <a:ext cx="9086119" cy="369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Weboldalunkon</a:t>
            </a:r>
            <a:r>
              <a:rPr lang="en-US" sz="35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hűségpont-rendszer</a:t>
            </a:r>
            <a:r>
              <a:rPr lang="en-US" sz="35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működik</a:t>
            </a:r>
            <a:r>
              <a:rPr lang="en-US" sz="35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.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Minél</a:t>
            </a:r>
            <a:r>
              <a:rPr lang="en-US" sz="35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többet</a:t>
            </a:r>
            <a:r>
              <a:rPr lang="en-US" sz="35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vásárol</a:t>
            </a:r>
            <a:r>
              <a:rPr lang="en-US" sz="35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a </a:t>
            </a:r>
            <a:r>
              <a:rPr lang="en-US" sz="3500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felhasználó</a:t>
            </a:r>
            <a:r>
              <a:rPr lang="en-US" sz="35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, </a:t>
            </a:r>
            <a:r>
              <a:rPr lang="en-US" sz="3500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annál</a:t>
            </a:r>
            <a:r>
              <a:rPr lang="en-US" sz="35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több</a:t>
            </a:r>
            <a:r>
              <a:rPr lang="en-US" sz="35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pontot</a:t>
            </a:r>
            <a:r>
              <a:rPr lang="en-US" sz="35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szerez</a:t>
            </a:r>
            <a:r>
              <a:rPr lang="en-US" sz="35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.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A </a:t>
            </a:r>
            <a:r>
              <a:rPr lang="en-US" sz="3500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pontokból</a:t>
            </a:r>
            <a:r>
              <a:rPr lang="en-US" sz="35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tud</a:t>
            </a:r>
            <a:r>
              <a:rPr lang="en-US" sz="35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venni</a:t>
            </a:r>
            <a:r>
              <a:rPr lang="en-US" sz="35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különböző</a:t>
            </a:r>
            <a:r>
              <a:rPr lang="en-US" sz="35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ételeket</a:t>
            </a:r>
            <a:r>
              <a:rPr lang="en-US" sz="35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.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24942" y="2495544"/>
            <a:ext cx="6238115" cy="5928147"/>
          </a:xfrm>
          <a:custGeom>
            <a:avLst/>
            <a:gdLst/>
            <a:ahLst/>
            <a:cxnLst/>
            <a:rect l="l" t="t" r="r" b="b"/>
            <a:pathLst>
              <a:path w="6238115" h="5928147">
                <a:moveTo>
                  <a:pt x="0" y="0"/>
                </a:moveTo>
                <a:lnTo>
                  <a:pt x="6238116" y="0"/>
                </a:lnTo>
                <a:lnTo>
                  <a:pt x="6238116" y="5928147"/>
                </a:lnTo>
                <a:lnTo>
                  <a:pt x="0" y="59281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3" name="TextBox 3"/>
          <p:cNvSpPr txBox="1"/>
          <p:nvPr/>
        </p:nvSpPr>
        <p:spPr>
          <a:xfrm>
            <a:off x="3975652" y="390946"/>
            <a:ext cx="10336697" cy="115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96"/>
              </a:lnSpc>
            </a:pPr>
            <a:r>
              <a:rPr lang="en-US" sz="6783" b="1">
                <a:solidFill>
                  <a:srgbClr val="253943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LEGÖRDÜLŐ MENÜ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8964" y="3250181"/>
            <a:ext cx="17090072" cy="4426458"/>
          </a:xfrm>
          <a:custGeom>
            <a:avLst/>
            <a:gdLst/>
            <a:ahLst/>
            <a:cxnLst/>
            <a:rect l="l" t="t" r="r" b="b"/>
            <a:pathLst>
              <a:path w="17090072" h="4426458">
                <a:moveTo>
                  <a:pt x="0" y="0"/>
                </a:moveTo>
                <a:lnTo>
                  <a:pt x="17090072" y="0"/>
                </a:lnTo>
                <a:lnTo>
                  <a:pt x="17090072" y="4426458"/>
                </a:lnTo>
                <a:lnTo>
                  <a:pt x="0" y="44264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4" r="-2324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3" name="TextBox 3"/>
          <p:cNvSpPr txBox="1"/>
          <p:nvPr/>
        </p:nvSpPr>
        <p:spPr>
          <a:xfrm>
            <a:off x="3975652" y="390946"/>
            <a:ext cx="10336697" cy="115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96"/>
              </a:lnSpc>
            </a:pPr>
            <a:r>
              <a:rPr lang="en-US" sz="6783" b="1">
                <a:solidFill>
                  <a:srgbClr val="EF8D32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KOSÁR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9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23781" y="6739794"/>
            <a:ext cx="5264219" cy="3952950"/>
          </a:xfrm>
          <a:custGeom>
            <a:avLst/>
            <a:gdLst/>
            <a:ahLst/>
            <a:cxnLst/>
            <a:rect l="l" t="t" r="r" b="b"/>
            <a:pathLst>
              <a:path w="5264219" h="3952950">
                <a:moveTo>
                  <a:pt x="0" y="0"/>
                </a:moveTo>
                <a:lnTo>
                  <a:pt x="5264219" y="0"/>
                </a:lnTo>
                <a:lnTo>
                  <a:pt x="5264219" y="3952950"/>
                </a:lnTo>
                <a:lnTo>
                  <a:pt x="0" y="3952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3" name="Freeform 3"/>
          <p:cNvSpPr/>
          <p:nvPr/>
        </p:nvSpPr>
        <p:spPr>
          <a:xfrm rot="-10800000">
            <a:off x="13846461" y="-2422675"/>
            <a:ext cx="3618860" cy="6420558"/>
          </a:xfrm>
          <a:custGeom>
            <a:avLst/>
            <a:gdLst/>
            <a:ahLst/>
            <a:cxnLst/>
            <a:rect l="l" t="t" r="r" b="b"/>
            <a:pathLst>
              <a:path w="3618860" h="6420558">
                <a:moveTo>
                  <a:pt x="0" y="0"/>
                </a:moveTo>
                <a:lnTo>
                  <a:pt x="3618860" y="0"/>
                </a:lnTo>
                <a:lnTo>
                  <a:pt x="3618860" y="6420558"/>
                </a:lnTo>
                <a:lnTo>
                  <a:pt x="0" y="6420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4" name="Freeform 4"/>
          <p:cNvSpPr/>
          <p:nvPr/>
        </p:nvSpPr>
        <p:spPr>
          <a:xfrm rot="-5400000">
            <a:off x="14091573" y="5464639"/>
            <a:ext cx="3010693" cy="147798"/>
          </a:xfrm>
          <a:custGeom>
            <a:avLst/>
            <a:gdLst/>
            <a:ahLst/>
            <a:cxnLst/>
            <a:rect l="l" t="t" r="r" b="b"/>
            <a:pathLst>
              <a:path w="3010693" h="147798">
                <a:moveTo>
                  <a:pt x="0" y="0"/>
                </a:moveTo>
                <a:lnTo>
                  <a:pt x="3010693" y="0"/>
                </a:lnTo>
                <a:lnTo>
                  <a:pt x="3010693" y="147797"/>
                </a:lnTo>
                <a:lnTo>
                  <a:pt x="0" y="1477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5" name="TextBox 5"/>
          <p:cNvSpPr txBox="1"/>
          <p:nvPr/>
        </p:nvSpPr>
        <p:spPr>
          <a:xfrm>
            <a:off x="1783646" y="1826562"/>
            <a:ext cx="9445634" cy="6889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dirty="0" err="1">
                <a:solidFill>
                  <a:srgbClr val="FFF5D6"/>
                </a:solidFill>
                <a:latin typeface="TT Norms"/>
                <a:ea typeface="TT Norms"/>
                <a:cs typeface="TT Norms"/>
                <a:sym typeface="TT Norms"/>
              </a:rPr>
              <a:t>Kezdődia</a:t>
            </a:r>
            <a:endParaRPr lang="en-US" sz="3500" dirty="0">
              <a:solidFill>
                <a:srgbClr val="FFF5D6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dirty="0" err="1">
                <a:solidFill>
                  <a:srgbClr val="FFF5D6"/>
                </a:solidFill>
                <a:latin typeface="TT Norms"/>
                <a:ea typeface="TT Norms"/>
                <a:cs typeface="TT Norms"/>
                <a:sym typeface="TT Norms"/>
              </a:rPr>
              <a:t>Tartalomjegyzék</a:t>
            </a:r>
            <a:endParaRPr lang="en-US" sz="3500" dirty="0">
              <a:solidFill>
                <a:srgbClr val="FFF5D6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dirty="0" err="1">
                <a:solidFill>
                  <a:srgbClr val="FFF5D6"/>
                </a:solidFill>
                <a:latin typeface="TT Norms"/>
                <a:ea typeface="TT Norms"/>
                <a:cs typeface="TT Norms"/>
                <a:sym typeface="TT Norms"/>
              </a:rPr>
              <a:t>Bevezetés</a:t>
            </a:r>
            <a:endParaRPr lang="hu-HU" sz="3500" dirty="0">
              <a:solidFill>
                <a:srgbClr val="FFF5D6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hu-HU" sz="3500" dirty="0">
                <a:solidFill>
                  <a:srgbClr val="FFF5D6"/>
                </a:solidFill>
                <a:latin typeface="TT Norms"/>
                <a:ea typeface="TT Norms"/>
                <a:cs typeface="TT Norms"/>
                <a:sym typeface="TT Norms"/>
              </a:rPr>
              <a:t>Ajánlás</a:t>
            </a:r>
            <a:endParaRPr lang="en-US" sz="3500" dirty="0">
              <a:solidFill>
                <a:srgbClr val="FFF5D6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dirty="0" err="1">
                <a:solidFill>
                  <a:srgbClr val="FFF5D6"/>
                </a:solidFill>
                <a:latin typeface="TT Norms"/>
                <a:ea typeface="TT Norms"/>
                <a:cs typeface="TT Norms"/>
                <a:sym typeface="TT Norms"/>
              </a:rPr>
              <a:t>Készítők</a:t>
            </a:r>
            <a:endParaRPr lang="en-US" sz="3500" dirty="0">
              <a:solidFill>
                <a:srgbClr val="FFF5D6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dirty="0" err="1">
                <a:solidFill>
                  <a:srgbClr val="FFF5D6"/>
                </a:solidFill>
                <a:latin typeface="TT Norms"/>
                <a:ea typeface="TT Norms"/>
                <a:cs typeface="TT Norms"/>
                <a:sym typeface="TT Norms"/>
              </a:rPr>
              <a:t>Logó</a:t>
            </a:r>
            <a:r>
              <a:rPr lang="en-US" sz="3500" dirty="0">
                <a:solidFill>
                  <a:srgbClr val="FFF5D6"/>
                </a:solidFill>
                <a:latin typeface="TT Norms"/>
                <a:ea typeface="TT Norms"/>
                <a:cs typeface="TT Norms"/>
                <a:sym typeface="TT Norms"/>
              </a:rPr>
              <a:t> &amp; </a:t>
            </a:r>
            <a:r>
              <a:rPr lang="en-US" sz="3500" dirty="0" err="1">
                <a:solidFill>
                  <a:srgbClr val="FFF5D6"/>
                </a:solidFill>
                <a:latin typeface="TT Norms"/>
                <a:ea typeface="TT Norms"/>
                <a:cs typeface="TT Norms"/>
                <a:sym typeface="TT Norms"/>
              </a:rPr>
              <a:t>Mottó</a:t>
            </a:r>
            <a:endParaRPr lang="en-US" sz="3500" dirty="0">
              <a:solidFill>
                <a:srgbClr val="FFF5D6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dirty="0" err="1">
                <a:solidFill>
                  <a:srgbClr val="FFF5D6"/>
                </a:solidFill>
                <a:latin typeface="TT Norms"/>
                <a:ea typeface="TT Norms"/>
                <a:cs typeface="TT Norms"/>
                <a:sym typeface="TT Norms"/>
              </a:rPr>
              <a:t>Történet</a:t>
            </a:r>
            <a:endParaRPr lang="en-US" sz="3500" dirty="0">
              <a:solidFill>
                <a:srgbClr val="FFF5D6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dirty="0" err="1">
                <a:solidFill>
                  <a:srgbClr val="FFF5D6"/>
                </a:solidFill>
                <a:latin typeface="TT Norms"/>
                <a:ea typeface="TT Norms"/>
                <a:cs typeface="TT Norms"/>
                <a:sym typeface="TT Norms"/>
              </a:rPr>
              <a:t>Weboldal</a:t>
            </a:r>
            <a:endParaRPr lang="en-US" sz="3500" dirty="0">
              <a:solidFill>
                <a:srgbClr val="FFF5D6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algn="l">
              <a:lnSpc>
                <a:spcPts val="4900"/>
              </a:lnSpc>
            </a:pPr>
            <a:r>
              <a:rPr lang="hu-HU" sz="3500" dirty="0">
                <a:solidFill>
                  <a:srgbClr val="FFF5D6"/>
                </a:solidFill>
                <a:latin typeface="TT Norms"/>
                <a:ea typeface="TT Norms"/>
                <a:cs typeface="TT Norms"/>
                <a:sym typeface="TT Norms"/>
              </a:rPr>
              <a:t>	- Navigációs sáv</a:t>
            </a:r>
          </a:p>
          <a:p>
            <a:pPr algn="l">
              <a:lnSpc>
                <a:spcPts val="4900"/>
              </a:lnSpc>
            </a:pPr>
            <a:r>
              <a:rPr lang="hu-HU" sz="3500" dirty="0">
                <a:solidFill>
                  <a:srgbClr val="FFF5D6"/>
                </a:solidFill>
                <a:latin typeface="TT Norms"/>
                <a:ea typeface="TT Norms"/>
                <a:cs typeface="TT Norms"/>
                <a:sym typeface="TT Norms"/>
              </a:rPr>
              <a:t>	- </a:t>
            </a:r>
            <a:r>
              <a:rPr lang="hu-HU" sz="3500" dirty="0" err="1">
                <a:solidFill>
                  <a:srgbClr val="FFF5D6"/>
                </a:solidFill>
                <a:latin typeface="TT Norms"/>
                <a:ea typeface="TT Norms"/>
                <a:cs typeface="TT Norms"/>
                <a:sym typeface="TT Norms"/>
              </a:rPr>
              <a:t>Footer</a:t>
            </a:r>
            <a:r>
              <a:rPr lang="hu-HU" sz="3500" dirty="0">
                <a:solidFill>
                  <a:srgbClr val="FFF5D6"/>
                </a:solidFill>
                <a:latin typeface="TT Norms"/>
                <a:ea typeface="TT Norms"/>
                <a:cs typeface="TT Norms"/>
                <a:sym typeface="TT Norms"/>
              </a:rPr>
              <a:t> szekció</a:t>
            </a:r>
          </a:p>
          <a:p>
            <a:pPr algn="l">
              <a:lnSpc>
                <a:spcPts val="4900"/>
              </a:lnSpc>
            </a:pPr>
            <a:r>
              <a:rPr lang="hu-HU" sz="3500" dirty="0">
                <a:solidFill>
                  <a:srgbClr val="FFF5D6"/>
                </a:solidFill>
                <a:latin typeface="TT Norms"/>
                <a:ea typeface="TT Norms"/>
                <a:cs typeface="TT Norms"/>
                <a:sym typeface="TT Norms"/>
              </a:rPr>
              <a:t>	- Főoldal</a:t>
            </a:r>
            <a:endParaRPr lang="en-US" sz="3500" dirty="0">
              <a:solidFill>
                <a:srgbClr val="FFF5D6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60182" y="707377"/>
            <a:ext cx="11189645" cy="899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60"/>
              </a:lnSpc>
            </a:pPr>
            <a:r>
              <a:rPr lang="en-US" sz="7600">
                <a:solidFill>
                  <a:srgbClr val="FFF5D6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TARTALOMJEGYZÉK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99815" y="7884043"/>
            <a:ext cx="13938620" cy="7146710"/>
          </a:xfrm>
          <a:custGeom>
            <a:avLst/>
            <a:gdLst/>
            <a:ahLst/>
            <a:cxnLst/>
            <a:rect l="l" t="t" r="r" b="b"/>
            <a:pathLst>
              <a:path w="13938620" h="7146710">
                <a:moveTo>
                  <a:pt x="0" y="0"/>
                </a:moveTo>
                <a:lnTo>
                  <a:pt x="13938620" y="0"/>
                </a:lnTo>
                <a:lnTo>
                  <a:pt x="13938620" y="7146711"/>
                </a:lnTo>
                <a:lnTo>
                  <a:pt x="0" y="7146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3" name="Freeform 3"/>
          <p:cNvSpPr/>
          <p:nvPr/>
        </p:nvSpPr>
        <p:spPr>
          <a:xfrm>
            <a:off x="15471763" y="8251702"/>
            <a:ext cx="1432175" cy="1301977"/>
          </a:xfrm>
          <a:custGeom>
            <a:avLst/>
            <a:gdLst/>
            <a:ahLst/>
            <a:cxnLst/>
            <a:rect l="l" t="t" r="r" b="b"/>
            <a:pathLst>
              <a:path w="1432175" h="1301977">
                <a:moveTo>
                  <a:pt x="0" y="0"/>
                </a:moveTo>
                <a:lnTo>
                  <a:pt x="1432175" y="0"/>
                </a:lnTo>
                <a:lnTo>
                  <a:pt x="1432175" y="1301978"/>
                </a:lnTo>
                <a:lnTo>
                  <a:pt x="0" y="13019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4" name="Freeform 4"/>
          <p:cNvSpPr/>
          <p:nvPr/>
        </p:nvSpPr>
        <p:spPr>
          <a:xfrm>
            <a:off x="16903938" y="6337605"/>
            <a:ext cx="2768124" cy="3092876"/>
          </a:xfrm>
          <a:custGeom>
            <a:avLst/>
            <a:gdLst/>
            <a:ahLst/>
            <a:cxnLst/>
            <a:rect l="l" t="t" r="r" b="b"/>
            <a:pathLst>
              <a:path w="2768124" h="3092876">
                <a:moveTo>
                  <a:pt x="0" y="0"/>
                </a:moveTo>
                <a:lnTo>
                  <a:pt x="2768124" y="0"/>
                </a:lnTo>
                <a:lnTo>
                  <a:pt x="2768124" y="3092876"/>
                </a:lnTo>
                <a:lnTo>
                  <a:pt x="0" y="30928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5" name="Freeform 5"/>
          <p:cNvSpPr/>
          <p:nvPr/>
        </p:nvSpPr>
        <p:spPr>
          <a:xfrm>
            <a:off x="1028700" y="4754042"/>
            <a:ext cx="4724575" cy="4504258"/>
          </a:xfrm>
          <a:custGeom>
            <a:avLst/>
            <a:gdLst/>
            <a:ahLst/>
            <a:cxnLst/>
            <a:rect l="l" t="t" r="r" b="b"/>
            <a:pathLst>
              <a:path w="4724575" h="4504258">
                <a:moveTo>
                  <a:pt x="0" y="0"/>
                </a:moveTo>
                <a:lnTo>
                  <a:pt x="4724575" y="0"/>
                </a:lnTo>
                <a:lnTo>
                  <a:pt x="4724575" y="4504258"/>
                </a:lnTo>
                <a:lnTo>
                  <a:pt x="0" y="45042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6" name="Freeform 6"/>
          <p:cNvSpPr/>
          <p:nvPr/>
        </p:nvSpPr>
        <p:spPr>
          <a:xfrm>
            <a:off x="4564820" y="2797393"/>
            <a:ext cx="12694480" cy="2832982"/>
          </a:xfrm>
          <a:custGeom>
            <a:avLst/>
            <a:gdLst/>
            <a:ahLst/>
            <a:cxnLst/>
            <a:rect l="l" t="t" r="r" b="b"/>
            <a:pathLst>
              <a:path w="12694480" h="2832982">
                <a:moveTo>
                  <a:pt x="0" y="0"/>
                </a:moveTo>
                <a:lnTo>
                  <a:pt x="12694480" y="0"/>
                </a:lnTo>
                <a:lnTo>
                  <a:pt x="12694480" y="2832982"/>
                </a:lnTo>
                <a:lnTo>
                  <a:pt x="0" y="28329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564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7" name="TextBox 7"/>
          <p:cNvSpPr txBox="1"/>
          <p:nvPr/>
        </p:nvSpPr>
        <p:spPr>
          <a:xfrm>
            <a:off x="470079" y="614590"/>
            <a:ext cx="12859358" cy="111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36"/>
              </a:lnSpc>
            </a:pPr>
            <a:r>
              <a:rPr lang="en-US" sz="9337">
                <a:solidFill>
                  <a:srgbClr val="253943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ADATBÁZIS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0079" y="1658291"/>
            <a:ext cx="15904966" cy="613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F232D"/>
                </a:solidFill>
                <a:latin typeface="TT Phobos"/>
                <a:ea typeface="TT Phobos"/>
                <a:cs typeface="TT Phobos"/>
                <a:sym typeface="TT Phobos"/>
              </a:rPr>
              <a:t>WEBOLDALUNKHOZ </a:t>
            </a:r>
            <a:r>
              <a:rPr lang="en-US" sz="3600" b="1">
                <a:solidFill>
                  <a:srgbClr val="0F232D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MYSQL</a:t>
            </a:r>
            <a:r>
              <a:rPr lang="en-US" sz="3600">
                <a:solidFill>
                  <a:srgbClr val="0F232D"/>
                </a:solidFill>
                <a:latin typeface="TT Phobos"/>
                <a:ea typeface="TT Phobos"/>
                <a:cs typeface="TT Phobos"/>
                <a:sym typeface="TT Phobos"/>
              </a:rPr>
              <a:t> ADATBÁZIST HASZNÁLUNK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BD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34343" y="2872878"/>
            <a:ext cx="7630532" cy="6886507"/>
            <a:chOff x="0" y="0"/>
            <a:chExt cx="3440221" cy="31047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40221" cy="3104777"/>
            </a:xfrm>
            <a:custGeom>
              <a:avLst/>
              <a:gdLst/>
              <a:ahLst/>
              <a:cxnLst/>
              <a:rect l="l" t="t" r="r" b="b"/>
              <a:pathLst>
                <a:path w="3440221" h="3104777">
                  <a:moveTo>
                    <a:pt x="0" y="0"/>
                  </a:moveTo>
                  <a:lnTo>
                    <a:pt x="3440221" y="0"/>
                  </a:lnTo>
                  <a:lnTo>
                    <a:pt x="3440221" y="3104777"/>
                  </a:lnTo>
                  <a:lnTo>
                    <a:pt x="0" y="3104777"/>
                  </a:lnTo>
                  <a:close/>
                </a:path>
              </a:pathLst>
            </a:custGeom>
            <a:solidFill>
              <a:srgbClr val="FFF5D6"/>
            </a:solid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19200" y="2872878"/>
            <a:ext cx="7630532" cy="6886507"/>
            <a:chOff x="0" y="0"/>
            <a:chExt cx="3440221" cy="310477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440221" cy="3104777"/>
            </a:xfrm>
            <a:custGeom>
              <a:avLst/>
              <a:gdLst/>
              <a:ahLst/>
              <a:cxnLst/>
              <a:rect l="l" t="t" r="r" b="b"/>
              <a:pathLst>
                <a:path w="3440221" h="3104777">
                  <a:moveTo>
                    <a:pt x="0" y="0"/>
                  </a:moveTo>
                  <a:lnTo>
                    <a:pt x="3440221" y="0"/>
                  </a:lnTo>
                  <a:lnTo>
                    <a:pt x="3440221" y="3104777"/>
                  </a:lnTo>
                  <a:lnTo>
                    <a:pt x="0" y="3104777"/>
                  </a:lnTo>
                  <a:close/>
                </a:path>
              </a:pathLst>
            </a:custGeom>
            <a:solidFill>
              <a:srgbClr val="FFF5D6"/>
            </a:solidFill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6" name="Freeform 6"/>
          <p:cNvSpPr/>
          <p:nvPr/>
        </p:nvSpPr>
        <p:spPr>
          <a:xfrm>
            <a:off x="-441243" y="7198790"/>
            <a:ext cx="2774625" cy="3413968"/>
          </a:xfrm>
          <a:custGeom>
            <a:avLst/>
            <a:gdLst/>
            <a:ahLst/>
            <a:cxnLst/>
            <a:rect l="l" t="t" r="r" b="b"/>
            <a:pathLst>
              <a:path w="2774625" h="3413968">
                <a:moveTo>
                  <a:pt x="0" y="0"/>
                </a:moveTo>
                <a:lnTo>
                  <a:pt x="2774625" y="0"/>
                </a:lnTo>
                <a:lnTo>
                  <a:pt x="2774625" y="3413968"/>
                </a:lnTo>
                <a:lnTo>
                  <a:pt x="0" y="34139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7" name="Freeform 7"/>
          <p:cNvSpPr/>
          <p:nvPr/>
        </p:nvSpPr>
        <p:spPr>
          <a:xfrm>
            <a:off x="16566029" y="7719253"/>
            <a:ext cx="1996913" cy="3078094"/>
          </a:xfrm>
          <a:custGeom>
            <a:avLst/>
            <a:gdLst/>
            <a:ahLst/>
            <a:cxnLst/>
            <a:rect l="l" t="t" r="r" b="b"/>
            <a:pathLst>
              <a:path w="1996913" h="3078094">
                <a:moveTo>
                  <a:pt x="0" y="0"/>
                </a:moveTo>
                <a:lnTo>
                  <a:pt x="1996913" y="0"/>
                </a:lnTo>
                <a:lnTo>
                  <a:pt x="1996913" y="3078094"/>
                </a:lnTo>
                <a:lnTo>
                  <a:pt x="0" y="30780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8" name="Freeform 8"/>
          <p:cNvSpPr/>
          <p:nvPr/>
        </p:nvSpPr>
        <p:spPr>
          <a:xfrm rot="-2700000">
            <a:off x="7377197" y="6071606"/>
            <a:ext cx="2458106" cy="6114648"/>
          </a:xfrm>
          <a:custGeom>
            <a:avLst/>
            <a:gdLst/>
            <a:ahLst/>
            <a:cxnLst/>
            <a:rect l="l" t="t" r="r" b="b"/>
            <a:pathLst>
              <a:path w="2458106" h="6114648">
                <a:moveTo>
                  <a:pt x="0" y="0"/>
                </a:moveTo>
                <a:lnTo>
                  <a:pt x="2458107" y="0"/>
                </a:lnTo>
                <a:lnTo>
                  <a:pt x="2458107" y="6114649"/>
                </a:lnTo>
                <a:lnTo>
                  <a:pt x="0" y="61146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9" name="TextBox 9"/>
          <p:cNvSpPr txBox="1"/>
          <p:nvPr/>
        </p:nvSpPr>
        <p:spPr>
          <a:xfrm>
            <a:off x="9933189" y="3458439"/>
            <a:ext cx="6632840" cy="737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8"/>
              </a:lnSpc>
            </a:pPr>
            <a:r>
              <a:rPr lang="en-US" sz="4341" b="1">
                <a:solidFill>
                  <a:srgbClr val="0F232D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BACKEND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18046" y="3458439"/>
            <a:ext cx="6632840" cy="737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8"/>
              </a:lnSpc>
            </a:pPr>
            <a:r>
              <a:rPr lang="en-US" sz="4341" b="1" dirty="0">
                <a:solidFill>
                  <a:srgbClr val="0F232D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FRONTEND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33382" y="4760391"/>
            <a:ext cx="5577887" cy="172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HTML</a:t>
            </a:r>
          </a:p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CSS</a:t>
            </a:r>
          </a:p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JavaScript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57060" y="4760391"/>
            <a:ext cx="5185098" cy="172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 dirty="0" err="1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saját</a:t>
            </a:r>
            <a:r>
              <a:rPr lang="en-US" sz="3300" dirty="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 API</a:t>
            </a:r>
          </a:p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PHP</a:t>
            </a:r>
          </a:p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MySQL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3125" y="1222862"/>
            <a:ext cx="15841750" cy="1252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77"/>
              </a:lnSpc>
            </a:pPr>
            <a:r>
              <a:rPr lang="en-US" sz="10561">
                <a:solidFill>
                  <a:srgbClr val="253943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HASZNÁLT NYELVEK</a:t>
            </a:r>
          </a:p>
        </p:txBody>
      </p:sp>
      <p:sp>
        <p:nvSpPr>
          <p:cNvPr id="14" name="Freeform 14"/>
          <p:cNvSpPr/>
          <p:nvPr/>
        </p:nvSpPr>
        <p:spPr>
          <a:xfrm rot="2700000">
            <a:off x="8220652" y="5942276"/>
            <a:ext cx="2458106" cy="6114648"/>
          </a:xfrm>
          <a:custGeom>
            <a:avLst/>
            <a:gdLst/>
            <a:ahLst/>
            <a:cxnLst/>
            <a:rect l="l" t="t" r="r" b="b"/>
            <a:pathLst>
              <a:path w="2458106" h="6114648">
                <a:moveTo>
                  <a:pt x="0" y="0"/>
                </a:moveTo>
                <a:lnTo>
                  <a:pt x="2458106" y="0"/>
                </a:lnTo>
                <a:lnTo>
                  <a:pt x="2458106" y="6114649"/>
                </a:lnTo>
                <a:lnTo>
                  <a:pt x="0" y="61146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9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74445" y="339012"/>
            <a:ext cx="7665917" cy="11095406"/>
          </a:xfrm>
          <a:custGeom>
            <a:avLst/>
            <a:gdLst/>
            <a:ahLst/>
            <a:cxnLst/>
            <a:rect l="l" t="t" r="r" b="b"/>
            <a:pathLst>
              <a:path w="7665917" h="11095406">
                <a:moveTo>
                  <a:pt x="0" y="0"/>
                </a:moveTo>
                <a:lnTo>
                  <a:pt x="7665917" y="0"/>
                </a:lnTo>
                <a:lnTo>
                  <a:pt x="7665917" y="11095406"/>
                </a:lnTo>
                <a:lnTo>
                  <a:pt x="0" y="11095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3" name="TextBox 3"/>
          <p:cNvSpPr txBox="1"/>
          <p:nvPr/>
        </p:nvSpPr>
        <p:spPr>
          <a:xfrm>
            <a:off x="1900705" y="3927475"/>
            <a:ext cx="9445634" cy="1234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dirty="0">
                <a:solidFill>
                  <a:schemeClr val="bg2"/>
                </a:solidFill>
                <a:latin typeface="TT Norms"/>
                <a:ea typeface="TT Norms"/>
                <a:cs typeface="TT Norms"/>
                <a:sym typeface="TT Norms"/>
                <a:hlinkClick r:id="rId4" tooltip="https://vegasburger.hu/where-to-go-for-girls-night-out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hamburger </a:t>
            </a:r>
            <a:r>
              <a:rPr lang="en-US" sz="3500" dirty="0" err="1">
                <a:solidFill>
                  <a:schemeClr val="bg2"/>
                </a:solidFill>
                <a:latin typeface="TT Norms"/>
                <a:ea typeface="TT Norms"/>
                <a:cs typeface="TT Norms"/>
                <a:sym typeface="TT Norms"/>
                <a:hlinkClick r:id="rId4" tooltip="https://vegasburger.hu/where-to-go-for-girls-night-out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eredete</a:t>
            </a:r>
            <a:endParaRPr lang="en-US" sz="3500" dirty="0">
              <a:solidFill>
                <a:schemeClr val="bg2"/>
              </a:solidFill>
              <a:latin typeface="TT Norms"/>
              <a:ea typeface="TT Norms"/>
              <a:cs typeface="TT Norms"/>
              <a:sym typeface="TT Norms"/>
              <a:hlinkClick r:id="rId4" tooltip="https://vegasburger.hu/where-to-go-for-girls-night-out/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>
              <a:lnSpc>
                <a:spcPts val="4900"/>
              </a:lnSpc>
            </a:pPr>
            <a:endParaRPr lang="en-US" sz="3500" dirty="0">
              <a:solidFill>
                <a:srgbClr val="0000FF"/>
              </a:solidFill>
              <a:latin typeface="TT Norms"/>
              <a:ea typeface="TT Norms"/>
              <a:cs typeface="TT Norms"/>
              <a:sym typeface="TT Norms"/>
              <a:hlinkClick r:id="rId4" tooltip="https://vegasburger.hu/where-to-go-for-girls-night-out/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285875"/>
            <a:ext cx="11189645" cy="899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60"/>
              </a:lnSpc>
            </a:pPr>
            <a:r>
              <a:rPr lang="en-US" sz="7600">
                <a:solidFill>
                  <a:srgbClr val="FFF5D6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FORRÁSOK</a:t>
            </a:r>
          </a:p>
        </p:txBody>
      </p:sp>
      <p:grpSp>
        <p:nvGrpSpPr>
          <p:cNvPr id="5" name="Group 5"/>
          <p:cNvGrpSpPr/>
          <p:nvPr/>
        </p:nvGrpSpPr>
        <p:grpSpPr>
          <a:xfrm rot="1992134">
            <a:off x="-10469859" y="-6164697"/>
            <a:ext cx="11293305" cy="15543789"/>
            <a:chOff x="0" y="0"/>
            <a:chExt cx="1913890" cy="26342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13890" cy="2634225"/>
            </a:xfrm>
            <a:custGeom>
              <a:avLst/>
              <a:gdLst/>
              <a:ahLst/>
              <a:cxnLst/>
              <a:rect l="l" t="t" r="r" b="b"/>
              <a:pathLst>
                <a:path w="1913890" h="2634225">
                  <a:moveTo>
                    <a:pt x="0" y="0"/>
                  </a:moveTo>
                  <a:lnTo>
                    <a:pt x="1913890" y="0"/>
                  </a:lnTo>
                  <a:lnTo>
                    <a:pt x="1913890" y="2634225"/>
                  </a:lnTo>
                  <a:lnTo>
                    <a:pt x="0" y="2634225"/>
                  </a:lnTo>
                  <a:close/>
                </a:path>
              </a:pathLst>
            </a:custGeom>
            <a:solidFill>
              <a:srgbClr val="FFC321"/>
            </a:solid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7" name="Group 7"/>
          <p:cNvGrpSpPr/>
          <p:nvPr/>
        </p:nvGrpSpPr>
        <p:grpSpPr>
          <a:xfrm rot="3311625">
            <a:off x="-9705717" y="6178807"/>
            <a:ext cx="11295441" cy="15546729"/>
            <a:chOff x="0" y="0"/>
            <a:chExt cx="1913890" cy="26342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13890" cy="2634225"/>
            </a:xfrm>
            <a:custGeom>
              <a:avLst/>
              <a:gdLst/>
              <a:ahLst/>
              <a:cxnLst/>
              <a:rect l="l" t="t" r="r" b="b"/>
              <a:pathLst>
                <a:path w="1913890" h="2634225">
                  <a:moveTo>
                    <a:pt x="0" y="0"/>
                  </a:moveTo>
                  <a:lnTo>
                    <a:pt x="1913890" y="0"/>
                  </a:lnTo>
                  <a:lnTo>
                    <a:pt x="1913890" y="2634225"/>
                  </a:lnTo>
                  <a:lnTo>
                    <a:pt x="0" y="2634225"/>
                  </a:lnTo>
                  <a:close/>
                </a:path>
              </a:pathLst>
            </a:custGeom>
            <a:solidFill>
              <a:srgbClr val="FFC321"/>
            </a:solidFill>
          </p:spPr>
          <p:txBody>
            <a:bodyPr/>
            <a:lstStyle/>
            <a:p>
              <a:endParaRPr lang="hu-HU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9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15990" y="8888684"/>
            <a:ext cx="19388189" cy="5597096"/>
          </a:xfrm>
          <a:custGeom>
            <a:avLst/>
            <a:gdLst/>
            <a:ahLst/>
            <a:cxnLst/>
            <a:rect l="l" t="t" r="r" b="b"/>
            <a:pathLst>
              <a:path w="19388189" h="5597096">
                <a:moveTo>
                  <a:pt x="0" y="0"/>
                </a:moveTo>
                <a:lnTo>
                  <a:pt x="19388188" y="0"/>
                </a:lnTo>
                <a:lnTo>
                  <a:pt x="19388188" y="5597096"/>
                </a:lnTo>
                <a:lnTo>
                  <a:pt x="0" y="55970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15" r="-8915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3" name="Freeform 3"/>
          <p:cNvSpPr/>
          <p:nvPr/>
        </p:nvSpPr>
        <p:spPr>
          <a:xfrm rot="-6607158">
            <a:off x="7028364" y="7167704"/>
            <a:ext cx="4231272" cy="4563137"/>
          </a:xfrm>
          <a:custGeom>
            <a:avLst/>
            <a:gdLst/>
            <a:ahLst/>
            <a:cxnLst/>
            <a:rect l="l" t="t" r="r" b="b"/>
            <a:pathLst>
              <a:path w="4231272" h="4563137">
                <a:moveTo>
                  <a:pt x="0" y="0"/>
                </a:moveTo>
                <a:lnTo>
                  <a:pt x="4231272" y="0"/>
                </a:lnTo>
                <a:lnTo>
                  <a:pt x="4231272" y="4563136"/>
                </a:lnTo>
                <a:lnTo>
                  <a:pt x="0" y="45631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4" name="Freeform 4"/>
          <p:cNvSpPr/>
          <p:nvPr/>
        </p:nvSpPr>
        <p:spPr>
          <a:xfrm rot="1717615">
            <a:off x="14995170" y="6910662"/>
            <a:ext cx="4925720" cy="4229962"/>
          </a:xfrm>
          <a:custGeom>
            <a:avLst/>
            <a:gdLst/>
            <a:ahLst/>
            <a:cxnLst/>
            <a:rect l="l" t="t" r="r" b="b"/>
            <a:pathLst>
              <a:path w="4925720" h="4229962">
                <a:moveTo>
                  <a:pt x="0" y="0"/>
                </a:moveTo>
                <a:lnTo>
                  <a:pt x="4925719" y="0"/>
                </a:lnTo>
                <a:lnTo>
                  <a:pt x="4925719" y="4229962"/>
                </a:lnTo>
                <a:lnTo>
                  <a:pt x="0" y="42299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5" name="Freeform 5"/>
          <p:cNvSpPr/>
          <p:nvPr/>
        </p:nvSpPr>
        <p:spPr>
          <a:xfrm>
            <a:off x="123199" y="3639975"/>
            <a:ext cx="2345475" cy="7387323"/>
          </a:xfrm>
          <a:custGeom>
            <a:avLst/>
            <a:gdLst/>
            <a:ahLst/>
            <a:cxnLst/>
            <a:rect l="l" t="t" r="r" b="b"/>
            <a:pathLst>
              <a:path w="2345475" h="7387323">
                <a:moveTo>
                  <a:pt x="0" y="0"/>
                </a:moveTo>
                <a:lnTo>
                  <a:pt x="2345474" y="0"/>
                </a:lnTo>
                <a:lnTo>
                  <a:pt x="2345474" y="7387322"/>
                </a:lnTo>
                <a:lnTo>
                  <a:pt x="0" y="73873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6" name="TextBox 6"/>
          <p:cNvSpPr txBox="1"/>
          <p:nvPr/>
        </p:nvSpPr>
        <p:spPr>
          <a:xfrm>
            <a:off x="4219211" y="2868450"/>
            <a:ext cx="9849578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dirty="0">
                <a:solidFill>
                  <a:srgbClr val="FFF5D6"/>
                </a:solidFill>
                <a:latin typeface="TT Phobos"/>
                <a:ea typeface="TT Phobos"/>
                <a:cs typeface="TT Phobos"/>
                <a:sym typeface="TT Phobos"/>
              </a:rPr>
              <a:t>ÉV VÉGI </a:t>
            </a:r>
            <a:r>
              <a:rPr lang="hu-HU" sz="4500">
                <a:solidFill>
                  <a:srgbClr val="FFF5D6"/>
                </a:solidFill>
                <a:latin typeface="TT Phobos"/>
                <a:ea typeface="TT Phobos"/>
                <a:cs typeface="TT Phobos"/>
                <a:sym typeface="TT Phobos"/>
              </a:rPr>
              <a:t>VIZSGA</a:t>
            </a:r>
            <a:endParaRPr lang="en-US" sz="4500" dirty="0">
              <a:solidFill>
                <a:srgbClr val="FFF5D6"/>
              </a:solidFill>
              <a:latin typeface="TT Phobos"/>
              <a:ea typeface="TT Phobos"/>
              <a:cs typeface="TT Phobos"/>
              <a:sym typeface="TT Phobo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199865" y="4354498"/>
            <a:ext cx="9868924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 dirty="0" err="1">
                <a:solidFill>
                  <a:srgbClr val="FFF5D6"/>
                </a:solidFill>
                <a:latin typeface="TT Norms Bold"/>
                <a:ea typeface="TT Norms Bold"/>
                <a:cs typeface="TT Norms Bold"/>
                <a:sym typeface="TT Norms Bold"/>
              </a:rPr>
              <a:t>Készítette</a:t>
            </a:r>
            <a:r>
              <a:rPr lang="en-US" sz="3500" b="1" dirty="0">
                <a:solidFill>
                  <a:srgbClr val="FFF5D6"/>
                </a:solidFill>
                <a:latin typeface="TT Norms Bold"/>
                <a:ea typeface="TT Norms Bold"/>
                <a:cs typeface="TT Norms Bold"/>
                <a:sym typeface="TT Norms Bold"/>
              </a:rPr>
              <a:t>:</a:t>
            </a:r>
            <a:r>
              <a:rPr lang="en-US" sz="3500" dirty="0">
                <a:solidFill>
                  <a:srgbClr val="FFF5D6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</a:p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FFF5D6"/>
                </a:solidFill>
                <a:latin typeface="TT Norms"/>
                <a:ea typeface="TT Norms"/>
                <a:cs typeface="TT Norms"/>
                <a:sym typeface="TT Norms"/>
              </a:rPr>
              <a:t>Soltész Milán &amp; Bakos Kristóf &amp; Szabó Gábor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9971" y="1304925"/>
            <a:ext cx="16628059" cy="981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15"/>
              </a:lnSpc>
            </a:pPr>
            <a:r>
              <a:rPr lang="en-US" sz="8253" dirty="0">
                <a:solidFill>
                  <a:srgbClr val="FFF5D6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KÖSZÖNJÜK A FIGYELMET!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9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23781" y="6739794"/>
            <a:ext cx="5264219" cy="3952950"/>
          </a:xfrm>
          <a:custGeom>
            <a:avLst/>
            <a:gdLst/>
            <a:ahLst/>
            <a:cxnLst/>
            <a:rect l="l" t="t" r="r" b="b"/>
            <a:pathLst>
              <a:path w="5264219" h="3952950">
                <a:moveTo>
                  <a:pt x="0" y="0"/>
                </a:moveTo>
                <a:lnTo>
                  <a:pt x="5264219" y="0"/>
                </a:lnTo>
                <a:lnTo>
                  <a:pt x="5264219" y="3952950"/>
                </a:lnTo>
                <a:lnTo>
                  <a:pt x="0" y="3952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3" name="Freeform 3"/>
          <p:cNvSpPr/>
          <p:nvPr/>
        </p:nvSpPr>
        <p:spPr>
          <a:xfrm rot="-10800000">
            <a:off x="13846461" y="-2422675"/>
            <a:ext cx="3618860" cy="6420558"/>
          </a:xfrm>
          <a:custGeom>
            <a:avLst/>
            <a:gdLst/>
            <a:ahLst/>
            <a:cxnLst/>
            <a:rect l="l" t="t" r="r" b="b"/>
            <a:pathLst>
              <a:path w="3618860" h="6420558">
                <a:moveTo>
                  <a:pt x="0" y="0"/>
                </a:moveTo>
                <a:lnTo>
                  <a:pt x="3618860" y="0"/>
                </a:lnTo>
                <a:lnTo>
                  <a:pt x="3618860" y="6420558"/>
                </a:lnTo>
                <a:lnTo>
                  <a:pt x="0" y="6420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4" name="Freeform 4"/>
          <p:cNvSpPr/>
          <p:nvPr/>
        </p:nvSpPr>
        <p:spPr>
          <a:xfrm rot="-5400000">
            <a:off x="14091573" y="5464639"/>
            <a:ext cx="3010693" cy="147798"/>
          </a:xfrm>
          <a:custGeom>
            <a:avLst/>
            <a:gdLst/>
            <a:ahLst/>
            <a:cxnLst/>
            <a:rect l="l" t="t" r="r" b="b"/>
            <a:pathLst>
              <a:path w="3010693" h="147798">
                <a:moveTo>
                  <a:pt x="0" y="0"/>
                </a:moveTo>
                <a:lnTo>
                  <a:pt x="3010693" y="0"/>
                </a:lnTo>
                <a:lnTo>
                  <a:pt x="3010693" y="147797"/>
                </a:lnTo>
                <a:lnTo>
                  <a:pt x="0" y="1477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5" name="TextBox 5"/>
          <p:cNvSpPr txBox="1"/>
          <p:nvPr/>
        </p:nvSpPr>
        <p:spPr>
          <a:xfrm>
            <a:off x="1812675" y="1790700"/>
            <a:ext cx="9445634" cy="8146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dirty="0" err="1">
                <a:solidFill>
                  <a:srgbClr val="FFF5D6"/>
                </a:solidFill>
                <a:latin typeface="TT Norms"/>
                <a:ea typeface="TT Norms"/>
                <a:cs typeface="TT Norms"/>
                <a:sym typeface="TT Norms"/>
              </a:rPr>
              <a:t>Weboldal</a:t>
            </a:r>
            <a:endParaRPr lang="hu-HU" sz="3500" dirty="0">
              <a:solidFill>
                <a:srgbClr val="FFF5D6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377826" lvl="1" algn="l">
              <a:lnSpc>
                <a:spcPts val="4900"/>
              </a:lnSpc>
            </a:pPr>
            <a:r>
              <a:rPr lang="hu-HU" sz="3500" dirty="0">
                <a:solidFill>
                  <a:srgbClr val="FFF5D6"/>
                </a:solidFill>
                <a:latin typeface="TT Norms"/>
                <a:ea typeface="TT Norms"/>
                <a:cs typeface="TT Norms"/>
                <a:sym typeface="TT Norms"/>
              </a:rPr>
              <a:t>	- Menü</a:t>
            </a:r>
          </a:p>
          <a:p>
            <a:pPr marL="377826" lvl="1" algn="l">
              <a:lnSpc>
                <a:spcPts val="4900"/>
              </a:lnSpc>
            </a:pPr>
            <a:r>
              <a:rPr lang="hu-HU" sz="3500" dirty="0">
                <a:solidFill>
                  <a:srgbClr val="FFF5D6"/>
                </a:solidFill>
                <a:latin typeface="TT Norms"/>
                <a:ea typeface="TT Norms"/>
                <a:cs typeface="TT Norms"/>
                <a:sym typeface="TT Norms"/>
              </a:rPr>
              <a:t>	- Rólunk</a:t>
            </a:r>
          </a:p>
          <a:p>
            <a:pPr marL="377826" lvl="1" algn="l">
              <a:lnSpc>
                <a:spcPts val="4900"/>
              </a:lnSpc>
            </a:pPr>
            <a:r>
              <a:rPr lang="hu-HU" sz="3500" dirty="0">
                <a:solidFill>
                  <a:srgbClr val="FFF5D6"/>
                </a:solidFill>
                <a:latin typeface="TT Norms"/>
                <a:ea typeface="TT Norms"/>
                <a:cs typeface="TT Norms"/>
                <a:sym typeface="TT Norms"/>
              </a:rPr>
              <a:t>	- Kapcsolat</a:t>
            </a:r>
          </a:p>
          <a:p>
            <a:pPr marL="377826" lvl="1" algn="l">
              <a:lnSpc>
                <a:spcPts val="4900"/>
              </a:lnSpc>
            </a:pPr>
            <a:r>
              <a:rPr lang="hu-HU" sz="3500" dirty="0">
                <a:solidFill>
                  <a:srgbClr val="FFF5D6"/>
                </a:solidFill>
                <a:latin typeface="TT Norms"/>
                <a:ea typeface="TT Norms"/>
                <a:cs typeface="TT Norms"/>
                <a:sym typeface="TT Norms"/>
              </a:rPr>
              <a:t>	- Profil</a:t>
            </a:r>
          </a:p>
          <a:p>
            <a:pPr marL="377826" lvl="1" algn="l">
              <a:lnSpc>
                <a:spcPts val="4900"/>
              </a:lnSpc>
            </a:pPr>
            <a:r>
              <a:rPr lang="hu-HU" sz="3500" dirty="0">
                <a:solidFill>
                  <a:srgbClr val="FFF5D6"/>
                </a:solidFill>
                <a:latin typeface="TT Norms"/>
                <a:ea typeface="TT Norms"/>
                <a:cs typeface="TT Norms"/>
                <a:sym typeface="TT Norms"/>
              </a:rPr>
              <a:t>	- Hűségpontok</a:t>
            </a:r>
          </a:p>
          <a:p>
            <a:pPr marL="377826" lvl="1" algn="l">
              <a:lnSpc>
                <a:spcPts val="4900"/>
              </a:lnSpc>
            </a:pPr>
            <a:r>
              <a:rPr lang="hu-HU" sz="3500" dirty="0">
                <a:solidFill>
                  <a:srgbClr val="FFF5D6"/>
                </a:solidFill>
                <a:latin typeface="TT Norms"/>
                <a:ea typeface="TT Norms"/>
                <a:cs typeface="TT Norms"/>
                <a:sym typeface="TT Norms"/>
              </a:rPr>
              <a:t>	- Legördülő menü</a:t>
            </a:r>
          </a:p>
          <a:p>
            <a:pPr marL="377826" lvl="1" algn="l">
              <a:lnSpc>
                <a:spcPts val="4900"/>
              </a:lnSpc>
            </a:pPr>
            <a:r>
              <a:rPr lang="hu-HU" sz="3500" dirty="0">
                <a:solidFill>
                  <a:srgbClr val="FFF5D6"/>
                </a:solidFill>
                <a:latin typeface="TT Norms"/>
                <a:ea typeface="TT Norms"/>
                <a:cs typeface="TT Norms"/>
                <a:sym typeface="TT Norms"/>
              </a:rPr>
              <a:t>	- Kosár</a:t>
            </a:r>
          </a:p>
          <a:p>
            <a:pPr marL="377826" lvl="1" algn="l">
              <a:lnSpc>
                <a:spcPts val="4900"/>
              </a:lnSpc>
            </a:pPr>
            <a:r>
              <a:rPr lang="hu-HU" sz="3500" dirty="0">
                <a:solidFill>
                  <a:srgbClr val="FFF5D6"/>
                </a:solidFill>
                <a:latin typeface="TT Norms"/>
                <a:ea typeface="TT Norms"/>
                <a:cs typeface="TT Norms"/>
                <a:sym typeface="TT Norms"/>
              </a:rPr>
              <a:t>	- Adatbázis</a:t>
            </a:r>
          </a:p>
          <a:p>
            <a:pPr marL="835026" lvl="1" indent="-457200" algn="l">
              <a:lnSpc>
                <a:spcPts val="4900"/>
              </a:lnSpc>
              <a:buFont typeface="Arial" panose="020B0604020202020204" pitchFamily="34" charset="0"/>
              <a:buChar char="•"/>
            </a:pPr>
            <a:r>
              <a:rPr lang="hu-HU" sz="3500" dirty="0">
                <a:solidFill>
                  <a:srgbClr val="FFF5D6"/>
                </a:solidFill>
                <a:latin typeface="TT Norms"/>
                <a:ea typeface="TT Norms"/>
                <a:cs typeface="TT Norms"/>
                <a:sym typeface="TT Norms"/>
              </a:rPr>
              <a:t>Használt nyelvek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dirty="0">
                <a:solidFill>
                  <a:srgbClr val="FFF5D6"/>
                </a:solidFill>
                <a:latin typeface="TT Norms"/>
                <a:ea typeface="TT Norms"/>
                <a:cs typeface="TT Norms"/>
                <a:sym typeface="TT Norms"/>
              </a:rPr>
              <a:t>Források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dirty="0" err="1">
                <a:solidFill>
                  <a:srgbClr val="FFF5D6"/>
                </a:solidFill>
                <a:latin typeface="TT Norms"/>
                <a:ea typeface="TT Norms"/>
                <a:cs typeface="TT Norms"/>
                <a:sym typeface="TT Norms"/>
              </a:rPr>
              <a:t>Záró</a:t>
            </a:r>
            <a:r>
              <a:rPr lang="en-US" sz="3500" dirty="0">
                <a:solidFill>
                  <a:srgbClr val="FFF5D6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3500" dirty="0" err="1">
                <a:solidFill>
                  <a:srgbClr val="FFF5D6"/>
                </a:solidFill>
                <a:latin typeface="TT Norms"/>
                <a:ea typeface="TT Norms"/>
                <a:cs typeface="TT Norms"/>
                <a:sym typeface="TT Norms"/>
              </a:rPr>
              <a:t>dia</a:t>
            </a:r>
            <a:endParaRPr lang="en-US" sz="3500" dirty="0">
              <a:solidFill>
                <a:srgbClr val="FFF5D6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algn="l">
              <a:lnSpc>
                <a:spcPts val="4900"/>
              </a:lnSpc>
            </a:pPr>
            <a:endParaRPr lang="en-US" sz="3500" dirty="0">
              <a:solidFill>
                <a:srgbClr val="FFF5D6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60182" y="707377"/>
            <a:ext cx="11189645" cy="899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60"/>
              </a:lnSpc>
            </a:pPr>
            <a:r>
              <a:rPr lang="en-US" sz="7600">
                <a:solidFill>
                  <a:srgbClr val="FFF5D6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TARTALOMJEGYZÉK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987854"/>
            <a:ext cx="5921357" cy="6176122"/>
          </a:xfrm>
          <a:custGeom>
            <a:avLst/>
            <a:gdLst/>
            <a:ahLst/>
            <a:cxnLst/>
            <a:rect l="l" t="t" r="r" b="b"/>
            <a:pathLst>
              <a:path w="5921357" h="6176122">
                <a:moveTo>
                  <a:pt x="0" y="0"/>
                </a:moveTo>
                <a:lnTo>
                  <a:pt x="5921357" y="0"/>
                </a:lnTo>
                <a:lnTo>
                  <a:pt x="5921357" y="6176122"/>
                </a:lnTo>
                <a:lnTo>
                  <a:pt x="0" y="61761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lgDash"/>
            <a:miter/>
          </a:ln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 rot="1992134">
            <a:off x="16388998" y="1960225"/>
            <a:ext cx="11293305" cy="15543789"/>
            <a:chOff x="0" y="0"/>
            <a:chExt cx="1913890" cy="26342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890" cy="2634225"/>
            </a:xfrm>
            <a:custGeom>
              <a:avLst/>
              <a:gdLst/>
              <a:ahLst/>
              <a:cxnLst/>
              <a:rect l="l" t="t" r="r" b="b"/>
              <a:pathLst>
                <a:path w="1913890" h="2634225">
                  <a:moveTo>
                    <a:pt x="0" y="0"/>
                  </a:moveTo>
                  <a:lnTo>
                    <a:pt x="1913890" y="0"/>
                  </a:lnTo>
                  <a:lnTo>
                    <a:pt x="1913890" y="2634225"/>
                  </a:lnTo>
                  <a:lnTo>
                    <a:pt x="0" y="2634225"/>
                  </a:lnTo>
                  <a:close/>
                </a:path>
              </a:pathLst>
            </a:custGeom>
            <a:solidFill>
              <a:srgbClr val="253943"/>
            </a:solidFill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1352550"/>
            <a:ext cx="16516547" cy="1102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69"/>
              </a:lnSpc>
            </a:pPr>
            <a:r>
              <a:rPr lang="en-US" sz="9375">
                <a:solidFill>
                  <a:srgbClr val="253943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BEVEZETÉS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358699" y="3380340"/>
            <a:ext cx="7840398" cy="532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A </a:t>
            </a:r>
            <a:r>
              <a:rPr lang="en-US" sz="3000" dirty="0" err="1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BurgerChamp</a:t>
            </a:r>
            <a:r>
              <a:rPr lang="en-US" sz="3000" dirty="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3000" dirty="0" err="1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egy</a:t>
            </a:r>
            <a:r>
              <a:rPr lang="en-US" sz="3000" dirty="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3000" dirty="0" err="1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folyamatosan</a:t>
            </a:r>
            <a:r>
              <a:rPr lang="en-US" sz="3000" dirty="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3000" dirty="0" err="1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fejlődő</a:t>
            </a:r>
            <a:r>
              <a:rPr lang="en-US" sz="3000" dirty="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3000" dirty="0" err="1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gyorsétterem</a:t>
            </a:r>
            <a:r>
              <a:rPr lang="en-US" sz="3000" dirty="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, </a:t>
            </a:r>
            <a:r>
              <a:rPr lang="en-US" sz="3000" dirty="0" err="1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amely</a:t>
            </a:r>
            <a:r>
              <a:rPr lang="en-US" sz="3000" dirty="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3000" dirty="0" err="1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ínycsiklandó</a:t>
            </a:r>
            <a:r>
              <a:rPr lang="en-US" sz="3000" dirty="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, </a:t>
            </a:r>
            <a:r>
              <a:rPr lang="en-US" sz="3000" dirty="0" err="1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prémium</a:t>
            </a:r>
            <a:r>
              <a:rPr lang="en-US" sz="3000" dirty="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3000" dirty="0" err="1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hamburgereivel</a:t>
            </a:r>
            <a:r>
              <a:rPr lang="en-US" sz="3000" dirty="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3000" dirty="0" err="1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és</a:t>
            </a:r>
            <a:r>
              <a:rPr lang="en-US" sz="3000" dirty="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3000" dirty="0" err="1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gyors</a:t>
            </a:r>
            <a:r>
              <a:rPr lang="en-US" sz="3000" dirty="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3000" dirty="0" err="1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kiszolgálásával</a:t>
            </a:r>
            <a:r>
              <a:rPr lang="en-US" sz="3000" dirty="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3000" dirty="0" err="1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nyújt</a:t>
            </a:r>
            <a:r>
              <a:rPr lang="en-US" sz="3000" dirty="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3000" dirty="0" err="1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felejthetetlen</a:t>
            </a:r>
            <a:r>
              <a:rPr lang="en-US" sz="3000" dirty="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3000" dirty="0" err="1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étkezési</a:t>
            </a:r>
            <a:r>
              <a:rPr lang="en-US" sz="3000" dirty="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3000" dirty="0" err="1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élményt</a:t>
            </a:r>
            <a:r>
              <a:rPr lang="en-US" sz="3000" dirty="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.</a:t>
            </a:r>
          </a:p>
          <a:p>
            <a:pPr algn="l">
              <a:lnSpc>
                <a:spcPts val="4200"/>
              </a:lnSpc>
            </a:pPr>
            <a:endParaRPr lang="en-US" sz="3000" dirty="0">
              <a:solidFill>
                <a:srgbClr val="253943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647703" lvl="1" indent="-323852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Az </a:t>
            </a:r>
            <a:r>
              <a:rPr lang="en-US" sz="3000" dirty="0" err="1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étterem</a:t>
            </a:r>
            <a:r>
              <a:rPr lang="en-US" sz="3000" dirty="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3000" dirty="0" err="1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különleges</a:t>
            </a:r>
            <a:r>
              <a:rPr lang="en-US" sz="3000" dirty="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3000" dirty="0" err="1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receptúrával</a:t>
            </a:r>
            <a:r>
              <a:rPr lang="en-US" sz="3000" dirty="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3000" dirty="0" err="1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készült</a:t>
            </a:r>
            <a:r>
              <a:rPr lang="en-US" sz="3000" dirty="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3000" dirty="0" err="1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burgerjei</a:t>
            </a:r>
            <a:r>
              <a:rPr lang="en-US" sz="3000" dirty="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, </a:t>
            </a:r>
            <a:r>
              <a:rPr lang="en-US" sz="3000" dirty="0" err="1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friss</a:t>
            </a:r>
            <a:r>
              <a:rPr lang="en-US" sz="3000" dirty="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3000" dirty="0" err="1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alapanyagai</a:t>
            </a:r>
            <a:r>
              <a:rPr lang="en-US" sz="3000" dirty="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3000" dirty="0" err="1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és</a:t>
            </a:r>
            <a:r>
              <a:rPr lang="en-US" sz="3000" dirty="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3000" dirty="0" err="1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változatos</a:t>
            </a:r>
            <a:r>
              <a:rPr lang="en-US" sz="3000" dirty="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3000" dirty="0" err="1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étlapja</a:t>
            </a:r>
            <a:r>
              <a:rPr lang="en-US" sz="3000" dirty="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3000" dirty="0" err="1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mindenki</a:t>
            </a:r>
            <a:r>
              <a:rPr lang="en-US" sz="3000" dirty="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3000" dirty="0" err="1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számára</a:t>
            </a:r>
            <a:r>
              <a:rPr lang="en-US" sz="3000" dirty="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3000" dirty="0" err="1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kínálnak</a:t>
            </a:r>
            <a:r>
              <a:rPr lang="en-US" sz="3000" dirty="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3000" dirty="0" err="1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valami</a:t>
            </a:r>
            <a:r>
              <a:rPr lang="en-US" sz="3000" dirty="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3000" dirty="0" err="1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különlegeset</a:t>
            </a:r>
            <a:r>
              <a:rPr lang="en-US" sz="3000" dirty="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.</a:t>
            </a:r>
          </a:p>
        </p:txBody>
      </p:sp>
      <p:grpSp>
        <p:nvGrpSpPr>
          <p:cNvPr id="7" name="Group 7"/>
          <p:cNvGrpSpPr/>
          <p:nvPr/>
        </p:nvGrpSpPr>
        <p:grpSpPr>
          <a:xfrm rot="1992134">
            <a:off x="-9754631" y="-5666804"/>
            <a:ext cx="11293305" cy="15543789"/>
            <a:chOff x="0" y="0"/>
            <a:chExt cx="1913890" cy="26342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13890" cy="2634225"/>
            </a:xfrm>
            <a:custGeom>
              <a:avLst/>
              <a:gdLst/>
              <a:ahLst/>
              <a:cxnLst/>
              <a:rect l="l" t="t" r="r" b="b"/>
              <a:pathLst>
                <a:path w="1913890" h="2634225">
                  <a:moveTo>
                    <a:pt x="0" y="0"/>
                  </a:moveTo>
                  <a:lnTo>
                    <a:pt x="1913890" y="0"/>
                  </a:lnTo>
                  <a:lnTo>
                    <a:pt x="1913890" y="2634225"/>
                  </a:lnTo>
                  <a:lnTo>
                    <a:pt x="0" y="2634225"/>
                  </a:lnTo>
                  <a:close/>
                </a:path>
              </a:pathLst>
            </a:custGeom>
            <a:solidFill>
              <a:srgbClr val="253943"/>
            </a:solidFill>
          </p:spPr>
          <p:txBody>
            <a:bodyPr/>
            <a:lstStyle/>
            <a:p>
              <a:endParaRPr lang="hu-HU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262879">
            <a:off x="10230458" y="4732714"/>
            <a:ext cx="7315200" cy="3005882"/>
          </a:xfrm>
          <a:custGeom>
            <a:avLst/>
            <a:gdLst/>
            <a:ahLst/>
            <a:cxnLst/>
            <a:rect l="l" t="t" r="r" b="b"/>
            <a:pathLst>
              <a:path w="7315200" h="3005882">
                <a:moveTo>
                  <a:pt x="0" y="0"/>
                </a:moveTo>
                <a:lnTo>
                  <a:pt x="7315200" y="0"/>
                </a:lnTo>
                <a:lnTo>
                  <a:pt x="7315200" y="3005883"/>
                </a:lnTo>
                <a:lnTo>
                  <a:pt x="0" y="3005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3" name="TextBox 3"/>
          <p:cNvSpPr txBox="1"/>
          <p:nvPr/>
        </p:nvSpPr>
        <p:spPr>
          <a:xfrm>
            <a:off x="1028700" y="1698891"/>
            <a:ext cx="12859358" cy="111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36"/>
              </a:lnSpc>
            </a:pPr>
            <a:r>
              <a:rPr lang="en-US" sz="9337">
                <a:solidFill>
                  <a:srgbClr val="253943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KIKNEK AJÁNLJUK?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4182529"/>
            <a:ext cx="8883293" cy="2808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1415" lvl="1" indent="-345708" algn="l">
              <a:lnSpc>
                <a:spcPts val="4483"/>
              </a:lnSpc>
              <a:buFont typeface="Arial"/>
              <a:buChar char="•"/>
            </a:pPr>
            <a:r>
              <a:rPr lang="en-US" sz="3202" dirty="0" err="1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Éhes</a:t>
            </a:r>
            <a:r>
              <a:rPr lang="en-US" sz="3202" dirty="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3202" dirty="0" err="1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fiataloknak</a:t>
            </a:r>
            <a:r>
              <a:rPr lang="en-US" sz="3202" dirty="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3202" dirty="0" err="1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és</a:t>
            </a:r>
            <a:r>
              <a:rPr lang="en-US" sz="3202" dirty="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3202" dirty="0" err="1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egyetemistáknak</a:t>
            </a:r>
            <a:endParaRPr lang="en-US" sz="3202" dirty="0">
              <a:solidFill>
                <a:srgbClr val="253943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691415" lvl="1" indent="-345708" algn="l">
              <a:lnSpc>
                <a:spcPts val="4483"/>
              </a:lnSpc>
              <a:buFont typeface="Arial"/>
              <a:buChar char="•"/>
            </a:pPr>
            <a:r>
              <a:rPr lang="en-US" sz="3202" dirty="0" err="1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Elfoglalt</a:t>
            </a:r>
            <a:r>
              <a:rPr lang="en-US" sz="3202" dirty="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3202" dirty="0" err="1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munkavállalóknak</a:t>
            </a:r>
            <a:r>
              <a:rPr lang="en-US" sz="3202" dirty="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3202" dirty="0" err="1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és</a:t>
            </a:r>
            <a:r>
              <a:rPr lang="en-US" sz="3202" dirty="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3202" dirty="0" err="1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üzletembereknek</a:t>
            </a:r>
            <a:endParaRPr lang="en-US" sz="3202" dirty="0">
              <a:solidFill>
                <a:srgbClr val="253943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691415" lvl="1" indent="-345708" algn="l">
              <a:lnSpc>
                <a:spcPts val="4483"/>
              </a:lnSpc>
              <a:buFont typeface="Arial"/>
              <a:buChar char="•"/>
            </a:pPr>
            <a:r>
              <a:rPr lang="en-US" sz="3202" dirty="0" err="1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Sokgyermekes</a:t>
            </a:r>
            <a:r>
              <a:rPr lang="en-US" sz="3202" dirty="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3202" dirty="0" err="1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családoknak</a:t>
            </a:r>
            <a:endParaRPr lang="en-US" sz="3202" dirty="0">
              <a:solidFill>
                <a:srgbClr val="253943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691415" lvl="1" indent="-345708" algn="l">
              <a:lnSpc>
                <a:spcPts val="4483"/>
              </a:lnSpc>
              <a:buFont typeface="Arial"/>
              <a:buChar char="•"/>
            </a:pPr>
            <a:r>
              <a:rPr lang="en-US" sz="3202" dirty="0" err="1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Digitálisan</a:t>
            </a:r>
            <a:r>
              <a:rPr lang="en-US" sz="3202" dirty="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3202" dirty="0" err="1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aktív</a:t>
            </a:r>
            <a:r>
              <a:rPr lang="en-US" sz="3202" dirty="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3202" dirty="0" err="1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felhasználóknak</a:t>
            </a:r>
            <a:endParaRPr lang="en-US" sz="3202" dirty="0">
              <a:solidFill>
                <a:srgbClr val="253943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9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11325" y="-812075"/>
            <a:ext cx="6570435" cy="3428572"/>
          </a:xfrm>
          <a:custGeom>
            <a:avLst/>
            <a:gdLst/>
            <a:ahLst/>
            <a:cxnLst/>
            <a:rect l="l" t="t" r="r" b="b"/>
            <a:pathLst>
              <a:path w="6570435" h="3428572">
                <a:moveTo>
                  <a:pt x="0" y="0"/>
                </a:moveTo>
                <a:lnTo>
                  <a:pt x="6570435" y="0"/>
                </a:lnTo>
                <a:lnTo>
                  <a:pt x="6570435" y="3428572"/>
                </a:lnTo>
                <a:lnTo>
                  <a:pt x="0" y="3428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3" name="Freeform 3"/>
          <p:cNvSpPr/>
          <p:nvPr/>
        </p:nvSpPr>
        <p:spPr>
          <a:xfrm>
            <a:off x="-1771262" y="1028700"/>
            <a:ext cx="5599925" cy="3543225"/>
          </a:xfrm>
          <a:custGeom>
            <a:avLst/>
            <a:gdLst/>
            <a:ahLst/>
            <a:cxnLst/>
            <a:rect l="l" t="t" r="r" b="b"/>
            <a:pathLst>
              <a:path w="5599925" h="3543225">
                <a:moveTo>
                  <a:pt x="0" y="0"/>
                </a:moveTo>
                <a:lnTo>
                  <a:pt x="5599924" y="0"/>
                </a:lnTo>
                <a:lnTo>
                  <a:pt x="5599924" y="3543225"/>
                </a:lnTo>
                <a:lnTo>
                  <a:pt x="0" y="35432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4" name="Freeform 4"/>
          <p:cNvSpPr/>
          <p:nvPr/>
        </p:nvSpPr>
        <p:spPr>
          <a:xfrm>
            <a:off x="-136958" y="8430672"/>
            <a:ext cx="4704978" cy="3712655"/>
          </a:xfrm>
          <a:custGeom>
            <a:avLst/>
            <a:gdLst/>
            <a:ahLst/>
            <a:cxnLst/>
            <a:rect l="l" t="t" r="r" b="b"/>
            <a:pathLst>
              <a:path w="4704978" h="3712655">
                <a:moveTo>
                  <a:pt x="0" y="0"/>
                </a:moveTo>
                <a:lnTo>
                  <a:pt x="4704977" y="0"/>
                </a:lnTo>
                <a:lnTo>
                  <a:pt x="4704977" y="3712656"/>
                </a:lnTo>
                <a:lnTo>
                  <a:pt x="0" y="37126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5" name="Freeform 5"/>
          <p:cNvSpPr/>
          <p:nvPr/>
        </p:nvSpPr>
        <p:spPr>
          <a:xfrm>
            <a:off x="14802803" y="8223590"/>
            <a:ext cx="4912993" cy="3081787"/>
          </a:xfrm>
          <a:custGeom>
            <a:avLst/>
            <a:gdLst/>
            <a:ahLst/>
            <a:cxnLst/>
            <a:rect l="l" t="t" r="r" b="b"/>
            <a:pathLst>
              <a:path w="4912993" h="3081787">
                <a:moveTo>
                  <a:pt x="0" y="0"/>
                </a:moveTo>
                <a:lnTo>
                  <a:pt x="4912994" y="0"/>
                </a:lnTo>
                <a:lnTo>
                  <a:pt x="4912994" y="3081786"/>
                </a:lnTo>
                <a:lnTo>
                  <a:pt x="0" y="30817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6" name="Group 6"/>
          <p:cNvGrpSpPr/>
          <p:nvPr/>
        </p:nvGrpSpPr>
        <p:grpSpPr>
          <a:xfrm>
            <a:off x="699507" y="1436326"/>
            <a:ext cx="5246968" cy="5246370"/>
            <a:chOff x="0" y="0"/>
            <a:chExt cx="6350013" cy="6349289"/>
          </a:xfrm>
        </p:grpSpPr>
        <p:sp>
          <p:nvSpPr>
            <p:cNvPr id="7" name="Freeform 7"/>
            <p:cNvSpPr/>
            <p:nvPr/>
          </p:nvSpPr>
          <p:spPr>
            <a:xfrm>
              <a:off x="-95250" y="-95136"/>
              <a:ext cx="6540526" cy="6539573"/>
            </a:xfrm>
            <a:custGeom>
              <a:avLst/>
              <a:gdLst/>
              <a:ahLst/>
              <a:cxnLst/>
              <a:rect l="l" t="t" r="r" b="b"/>
              <a:pathLst>
                <a:path w="6540526" h="6539573">
                  <a:moveTo>
                    <a:pt x="5684545" y="1101865"/>
                  </a:moveTo>
                  <a:cubicBezTo>
                    <a:pt x="5560365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8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6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9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8" y="6354331"/>
                  </a:lnTo>
                  <a:cubicBezTo>
                    <a:pt x="3926408" y="6539573"/>
                    <a:pt x="4336695" y="6429617"/>
                    <a:pt x="4521988" y="6108764"/>
                  </a:cubicBezTo>
                  <a:cubicBezTo>
                    <a:pt x="4646130" y="5893765"/>
                    <a:pt x="4871314" y="5773446"/>
                    <a:pt x="5102962" y="5773280"/>
                  </a:cubicBezTo>
                  <a:lnTo>
                    <a:pt x="5102911" y="5773192"/>
                  </a:lnTo>
                  <a:cubicBezTo>
                    <a:pt x="5334559" y="5773027"/>
                    <a:pt x="5559781" y="5652707"/>
                    <a:pt x="5683885" y="5437708"/>
                  </a:cubicBezTo>
                  <a:cubicBezTo>
                    <a:pt x="5745010" y="5331854"/>
                    <a:pt x="5774017" y="5216233"/>
                    <a:pt x="5773890" y="5102213"/>
                  </a:cubicBezTo>
                  <a:lnTo>
                    <a:pt x="5773979" y="5102289"/>
                  </a:lnTo>
                  <a:cubicBezTo>
                    <a:pt x="5774182" y="4878845"/>
                    <a:pt x="5886145" y="4661357"/>
                    <a:pt x="6087059" y="4534827"/>
                  </a:cubicBezTo>
                  <a:cubicBezTo>
                    <a:pt x="6195365" y="4477880"/>
                    <a:pt x="6289358" y="4390619"/>
                    <a:pt x="6355029" y="4276865"/>
                  </a:cubicBezTo>
                  <a:cubicBezTo>
                    <a:pt x="6479223" y="4061752"/>
                    <a:pt x="6470777" y="3806571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19"/>
                    <a:pt x="6355245" y="2934970"/>
                  </a:cubicBezTo>
                  <a:cubicBezTo>
                    <a:pt x="6540526" y="2614079"/>
                    <a:pt x="6430569" y="2203831"/>
                    <a:pt x="6109678" y="2018551"/>
                  </a:cubicBezTo>
                  <a:lnTo>
                    <a:pt x="6109627" y="2018500"/>
                  </a:lnTo>
                  <a:lnTo>
                    <a:pt x="6109754" y="2018462"/>
                  </a:lnTo>
                  <a:cubicBezTo>
                    <a:pt x="5910847" y="1903375"/>
                    <a:pt x="5776557" y="1689088"/>
                    <a:pt x="5774436" y="1443266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10"/>
              <a:stretch>
                <a:fillRect t="-16674" b="-16674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338984" y="1436326"/>
            <a:ext cx="5246968" cy="5246370"/>
            <a:chOff x="0" y="0"/>
            <a:chExt cx="6350013" cy="6349289"/>
          </a:xfrm>
        </p:grpSpPr>
        <p:sp>
          <p:nvSpPr>
            <p:cNvPr id="9" name="Freeform 9"/>
            <p:cNvSpPr/>
            <p:nvPr/>
          </p:nvSpPr>
          <p:spPr>
            <a:xfrm>
              <a:off x="-95250" y="-95136"/>
              <a:ext cx="6540526" cy="6539573"/>
            </a:xfrm>
            <a:custGeom>
              <a:avLst/>
              <a:gdLst/>
              <a:ahLst/>
              <a:cxnLst/>
              <a:rect l="l" t="t" r="r" b="b"/>
              <a:pathLst>
                <a:path w="6540526" h="6539573">
                  <a:moveTo>
                    <a:pt x="5684545" y="1101865"/>
                  </a:moveTo>
                  <a:cubicBezTo>
                    <a:pt x="5560365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8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6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9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8" y="6354331"/>
                  </a:lnTo>
                  <a:cubicBezTo>
                    <a:pt x="3926408" y="6539573"/>
                    <a:pt x="4336695" y="6429617"/>
                    <a:pt x="4521988" y="6108764"/>
                  </a:cubicBezTo>
                  <a:cubicBezTo>
                    <a:pt x="4646130" y="5893765"/>
                    <a:pt x="4871314" y="5773446"/>
                    <a:pt x="5102962" y="5773280"/>
                  </a:cubicBezTo>
                  <a:lnTo>
                    <a:pt x="5102911" y="5773192"/>
                  </a:lnTo>
                  <a:cubicBezTo>
                    <a:pt x="5334559" y="5773027"/>
                    <a:pt x="5559781" y="5652707"/>
                    <a:pt x="5683885" y="5437708"/>
                  </a:cubicBezTo>
                  <a:cubicBezTo>
                    <a:pt x="5745010" y="5331854"/>
                    <a:pt x="5774017" y="5216233"/>
                    <a:pt x="5773890" y="5102213"/>
                  </a:cubicBezTo>
                  <a:lnTo>
                    <a:pt x="5773979" y="5102289"/>
                  </a:lnTo>
                  <a:cubicBezTo>
                    <a:pt x="5774182" y="4878845"/>
                    <a:pt x="5886145" y="4661357"/>
                    <a:pt x="6087059" y="4534827"/>
                  </a:cubicBezTo>
                  <a:cubicBezTo>
                    <a:pt x="6195365" y="4477880"/>
                    <a:pt x="6289358" y="4390619"/>
                    <a:pt x="6355029" y="4276865"/>
                  </a:cubicBezTo>
                  <a:cubicBezTo>
                    <a:pt x="6479223" y="4061752"/>
                    <a:pt x="6470777" y="3806571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19"/>
                    <a:pt x="6355245" y="2934970"/>
                  </a:cubicBezTo>
                  <a:cubicBezTo>
                    <a:pt x="6540526" y="2614079"/>
                    <a:pt x="6430569" y="2203831"/>
                    <a:pt x="6109678" y="2018551"/>
                  </a:cubicBezTo>
                  <a:lnTo>
                    <a:pt x="6109627" y="2018500"/>
                  </a:lnTo>
                  <a:lnTo>
                    <a:pt x="6109754" y="2018462"/>
                  </a:lnTo>
                  <a:cubicBezTo>
                    <a:pt x="5910847" y="1903375"/>
                    <a:pt x="5776557" y="1689088"/>
                    <a:pt x="5774436" y="1443266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11"/>
              <a:stretch>
                <a:fillRect t="-13398" b="-13398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520516" y="1436326"/>
            <a:ext cx="5246968" cy="5246370"/>
            <a:chOff x="0" y="0"/>
            <a:chExt cx="6350013" cy="6349289"/>
          </a:xfrm>
        </p:grpSpPr>
        <p:sp>
          <p:nvSpPr>
            <p:cNvPr id="11" name="Freeform 11"/>
            <p:cNvSpPr/>
            <p:nvPr/>
          </p:nvSpPr>
          <p:spPr>
            <a:xfrm>
              <a:off x="-95250" y="-95136"/>
              <a:ext cx="6540526" cy="6539573"/>
            </a:xfrm>
            <a:custGeom>
              <a:avLst/>
              <a:gdLst/>
              <a:ahLst/>
              <a:cxnLst/>
              <a:rect l="l" t="t" r="r" b="b"/>
              <a:pathLst>
                <a:path w="6540526" h="6539573">
                  <a:moveTo>
                    <a:pt x="5684545" y="1101865"/>
                  </a:moveTo>
                  <a:cubicBezTo>
                    <a:pt x="5560365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8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6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9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8" y="6354331"/>
                  </a:lnTo>
                  <a:cubicBezTo>
                    <a:pt x="3926408" y="6539573"/>
                    <a:pt x="4336695" y="6429617"/>
                    <a:pt x="4521988" y="6108764"/>
                  </a:cubicBezTo>
                  <a:cubicBezTo>
                    <a:pt x="4646130" y="5893765"/>
                    <a:pt x="4871314" y="5773446"/>
                    <a:pt x="5102962" y="5773280"/>
                  </a:cubicBezTo>
                  <a:lnTo>
                    <a:pt x="5102911" y="5773192"/>
                  </a:lnTo>
                  <a:cubicBezTo>
                    <a:pt x="5334559" y="5773027"/>
                    <a:pt x="5559781" y="5652707"/>
                    <a:pt x="5683885" y="5437708"/>
                  </a:cubicBezTo>
                  <a:cubicBezTo>
                    <a:pt x="5745010" y="5331854"/>
                    <a:pt x="5774017" y="5216233"/>
                    <a:pt x="5773890" y="5102213"/>
                  </a:cubicBezTo>
                  <a:lnTo>
                    <a:pt x="5773979" y="5102289"/>
                  </a:lnTo>
                  <a:cubicBezTo>
                    <a:pt x="5774182" y="4878845"/>
                    <a:pt x="5886145" y="4661357"/>
                    <a:pt x="6087059" y="4534827"/>
                  </a:cubicBezTo>
                  <a:cubicBezTo>
                    <a:pt x="6195365" y="4477880"/>
                    <a:pt x="6289358" y="4390619"/>
                    <a:pt x="6355029" y="4276865"/>
                  </a:cubicBezTo>
                  <a:cubicBezTo>
                    <a:pt x="6479223" y="4061752"/>
                    <a:pt x="6470777" y="3806571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19"/>
                    <a:pt x="6355245" y="2934970"/>
                  </a:cubicBezTo>
                  <a:cubicBezTo>
                    <a:pt x="6540526" y="2614079"/>
                    <a:pt x="6430569" y="2203831"/>
                    <a:pt x="6109678" y="2018551"/>
                  </a:cubicBezTo>
                  <a:lnTo>
                    <a:pt x="6109627" y="2018500"/>
                  </a:lnTo>
                  <a:lnTo>
                    <a:pt x="6109754" y="2018462"/>
                  </a:lnTo>
                  <a:cubicBezTo>
                    <a:pt x="5910847" y="1903375"/>
                    <a:pt x="5776557" y="1689088"/>
                    <a:pt x="5774436" y="1443266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12"/>
              <a:stretch>
                <a:fillRect t="-19070" b="-19070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0" y="7088352"/>
            <a:ext cx="6645981" cy="130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26"/>
              </a:lnSpc>
            </a:pPr>
            <a:r>
              <a:rPr lang="en-US" sz="5795" dirty="0">
                <a:solidFill>
                  <a:srgbClr val="FFF5D6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SOLTÉSZ </a:t>
            </a:r>
          </a:p>
          <a:p>
            <a:pPr algn="ctr">
              <a:lnSpc>
                <a:spcPts val="4926"/>
              </a:lnSpc>
            </a:pPr>
            <a:r>
              <a:rPr lang="en-US" sz="5795" dirty="0">
                <a:solidFill>
                  <a:srgbClr val="FFF5D6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MILÁN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813400" y="7088352"/>
            <a:ext cx="6661199" cy="130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26"/>
              </a:lnSpc>
            </a:pPr>
            <a:r>
              <a:rPr lang="en-US" sz="5795" dirty="0">
                <a:solidFill>
                  <a:srgbClr val="FFF5D6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BAKOS </a:t>
            </a:r>
          </a:p>
          <a:p>
            <a:pPr algn="ctr">
              <a:lnSpc>
                <a:spcPts val="4926"/>
              </a:lnSpc>
            </a:pPr>
            <a:r>
              <a:rPr lang="en-US" sz="5795" dirty="0">
                <a:solidFill>
                  <a:srgbClr val="FFF5D6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KRISTÓF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003473" y="7088352"/>
            <a:ext cx="6284527" cy="130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26"/>
              </a:lnSpc>
            </a:pPr>
            <a:r>
              <a:rPr lang="en-US" sz="5795" dirty="0">
                <a:solidFill>
                  <a:srgbClr val="FFF5D6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SZABÓ </a:t>
            </a:r>
          </a:p>
          <a:p>
            <a:pPr algn="ctr">
              <a:lnSpc>
                <a:spcPts val="4926"/>
              </a:lnSpc>
            </a:pPr>
            <a:r>
              <a:rPr lang="en-US" sz="5795" dirty="0">
                <a:solidFill>
                  <a:srgbClr val="FFF5D6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GÁBOR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-757832"/>
            <a:ext cx="11293305" cy="11536787"/>
            <a:chOff x="0" y="0"/>
            <a:chExt cx="1913890" cy="1955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55153"/>
            </a:xfrm>
            <a:custGeom>
              <a:avLst/>
              <a:gdLst/>
              <a:ahLst/>
              <a:cxnLst/>
              <a:rect l="l" t="t" r="r" b="b"/>
              <a:pathLst>
                <a:path w="1913890" h="1955153">
                  <a:moveTo>
                    <a:pt x="0" y="0"/>
                  </a:moveTo>
                  <a:lnTo>
                    <a:pt x="1913890" y="0"/>
                  </a:lnTo>
                  <a:lnTo>
                    <a:pt x="1913890" y="1955153"/>
                  </a:lnTo>
                  <a:lnTo>
                    <a:pt x="0" y="1955153"/>
                  </a:lnTo>
                  <a:close/>
                </a:path>
              </a:pathLst>
            </a:custGeom>
            <a:solidFill>
              <a:srgbClr val="253943"/>
            </a:solidFill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4" name="Freeform 4"/>
          <p:cNvSpPr/>
          <p:nvPr/>
        </p:nvSpPr>
        <p:spPr>
          <a:xfrm>
            <a:off x="6422875" y="6783077"/>
            <a:ext cx="5442250" cy="4234369"/>
          </a:xfrm>
          <a:custGeom>
            <a:avLst/>
            <a:gdLst/>
            <a:ahLst/>
            <a:cxnLst/>
            <a:rect l="l" t="t" r="r" b="b"/>
            <a:pathLst>
              <a:path w="5442250" h="4234369">
                <a:moveTo>
                  <a:pt x="0" y="0"/>
                </a:moveTo>
                <a:lnTo>
                  <a:pt x="5442250" y="0"/>
                </a:lnTo>
                <a:lnTo>
                  <a:pt x="5442250" y="4234368"/>
                </a:lnTo>
                <a:lnTo>
                  <a:pt x="0" y="42343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5" name="Freeform 5"/>
          <p:cNvSpPr/>
          <p:nvPr/>
        </p:nvSpPr>
        <p:spPr>
          <a:xfrm>
            <a:off x="12408050" y="6606217"/>
            <a:ext cx="1089765" cy="5304166"/>
          </a:xfrm>
          <a:custGeom>
            <a:avLst/>
            <a:gdLst/>
            <a:ahLst/>
            <a:cxnLst/>
            <a:rect l="l" t="t" r="r" b="b"/>
            <a:pathLst>
              <a:path w="1089765" h="5304166">
                <a:moveTo>
                  <a:pt x="0" y="0"/>
                </a:moveTo>
                <a:lnTo>
                  <a:pt x="1089765" y="0"/>
                </a:lnTo>
                <a:lnTo>
                  <a:pt x="1089765" y="5304166"/>
                </a:lnTo>
                <a:lnTo>
                  <a:pt x="0" y="53041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6" name="Freeform 6"/>
          <p:cNvSpPr/>
          <p:nvPr/>
        </p:nvSpPr>
        <p:spPr>
          <a:xfrm>
            <a:off x="4985652" y="6338038"/>
            <a:ext cx="647767" cy="5840524"/>
          </a:xfrm>
          <a:custGeom>
            <a:avLst/>
            <a:gdLst/>
            <a:ahLst/>
            <a:cxnLst/>
            <a:rect l="l" t="t" r="r" b="b"/>
            <a:pathLst>
              <a:path w="647767" h="5840524">
                <a:moveTo>
                  <a:pt x="0" y="0"/>
                </a:moveTo>
                <a:lnTo>
                  <a:pt x="647767" y="0"/>
                </a:lnTo>
                <a:lnTo>
                  <a:pt x="647767" y="5840524"/>
                </a:lnTo>
                <a:lnTo>
                  <a:pt x="0" y="58405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7" name="Freeform 7"/>
          <p:cNvSpPr/>
          <p:nvPr/>
        </p:nvSpPr>
        <p:spPr>
          <a:xfrm>
            <a:off x="1332624" y="2784029"/>
            <a:ext cx="6501562" cy="2378329"/>
          </a:xfrm>
          <a:custGeom>
            <a:avLst/>
            <a:gdLst/>
            <a:ahLst/>
            <a:cxnLst/>
            <a:rect l="l" t="t" r="r" b="b"/>
            <a:pathLst>
              <a:path w="6501562" h="2378329">
                <a:moveTo>
                  <a:pt x="0" y="0"/>
                </a:moveTo>
                <a:lnTo>
                  <a:pt x="6501561" y="0"/>
                </a:lnTo>
                <a:lnTo>
                  <a:pt x="6501561" y="2378329"/>
                </a:lnTo>
                <a:lnTo>
                  <a:pt x="0" y="23783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8" name="TextBox 8"/>
          <p:cNvSpPr txBox="1"/>
          <p:nvPr/>
        </p:nvSpPr>
        <p:spPr>
          <a:xfrm>
            <a:off x="9372298" y="708070"/>
            <a:ext cx="8749774" cy="898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6"/>
              </a:lnSpc>
            </a:pPr>
            <a:r>
              <a:rPr lang="en-US" sz="7595">
                <a:solidFill>
                  <a:srgbClr val="FFF5D6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MOTTÓ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62527" y="3156415"/>
            <a:ext cx="7969315" cy="135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7688" lvl="1" indent="-418844" algn="ctr">
              <a:lnSpc>
                <a:spcPts val="5431"/>
              </a:lnSpc>
              <a:buFont typeface="Arial"/>
              <a:buChar char="•"/>
            </a:pPr>
            <a:r>
              <a:rPr lang="en-US" sz="3879" dirty="0">
                <a:solidFill>
                  <a:srgbClr val="FFF5D6"/>
                </a:solidFill>
                <a:latin typeface="TT Norms"/>
                <a:ea typeface="TT Norms"/>
                <a:cs typeface="TT Norms"/>
                <a:sym typeface="TT Norms"/>
              </a:rPr>
              <a:t>Ha </a:t>
            </a:r>
            <a:r>
              <a:rPr lang="en-US" sz="3879" dirty="0" err="1">
                <a:solidFill>
                  <a:srgbClr val="FFF5D6"/>
                </a:solidFill>
                <a:latin typeface="TT Norms"/>
                <a:ea typeface="TT Norms"/>
                <a:cs typeface="TT Norms"/>
                <a:sym typeface="TT Norms"/>
              </a:rPr>
              <a:t>az</a:t>
            </a:r>
            <a:r>
              <a:rPr lang="en-US" sz="3879" dirty="0">
                <a:solidFill>
                  <a:srgbClr val="FFF5D6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3879" dirty="0" err="1">
                <a:solidFill>
                  <a:srgbClr val="FFF5D6"/>
                </a:solidFill>
                <a:latin typeface="TT Norms"/>
                <a:ea typeface="TT Norms"/>
                <a:cs typeface="TT Norms"/>
                <a:sym typeface="TT Norms"/>
              </a:rPr>
              <a:t>éhség</a:t>
            </a:r>
            <a:r>
              <a:rPr lang="en-US" sz="3879" dirty="0">
                <a:solidFill>
                  <a:srgbClr val="FFF5D6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3879" dirty="0" err="1">
                <a:solidFill>
                  <a:srgbClr val="FFF5D6"/>
                </a:solidFill>
                <a:latin typeface="TT Norms"/>
                <a:ea typeface="TT Norms"/>
                <a:cs typeface="TT Norms"/>
                <a:sym typeface="TT Norms"/>
              </a:rPr>
              <a:t>beáll</a:t>
            </a:r>
            <a:r>
              <a:rPr lang="en-US" sz="3879" dirty="0">
                <a:solidFill>
                  <a:srgbClr val="FFF5D6"/>
                </a:solidFill>
                <a:latin typeface="TT Norms"/>
                <a:ea typeface="TT Norms"/>
                <a:cs typeface="TT Norms"/>
                <a:sym typeface="TT Norms"/>
              </a:rPr>
              <a:t>, a </a:t>
            </a:r>
            <a:r>
              <a:rPr lang="en-US" sz="3879" dirty="0" err="1">
                <a:solidFill>
                  <a:srgbClr val="FFF5D6"/>
                </a:solidFill>
                <a:latin typeface="TT Norms"/>
                <a:ea typeface="TT Norms"/>
                <a:cs typeface="TT Norms"/>
                <a:sym typeface="TT Norms"/>
              </a:rPr>
              <a:t>Bömös</a:t>
            </a:r>
            <a:r>
              <a:rPr lang="en-US" sz="3879" dirty="0">
                <a:solidFill>
                  <a:srgbClr val="FFF5D6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3879" dirty="0" err="1">
                <a:solidFill>
                  <a:srgbClr val="FFF5D6"/>
                </a:solidFill>
                <a:latin typeface="TT Norms"/>
                <a:ea typeface="TT Norms"/>
                <a:cs typeface="TT Norms"/>
                <a:sym typeface="TT Norms"/>
              </a:rPr>
              <a:t>megáll</a:t>
            </a:r>
            <a:endParaRPr lang="en-US" sz="3879" dirty="0">
              <a:solidFill>
                <a:srgbClr val="FFF5D6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54486" y="708555"/>
            <a:ext cx="8657837" cy="899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9"/>
              </a:lnSpc>
            </a:pPr>
            <a:r>
              <a:rPr lang="en-US" sz="7599">
                <a:solidFill>
                  <a:srgbClr val="253943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LOGÓ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444" b="-14444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3" name="TextBox 3"/>
          <p:cNvSpPr txBox="1"/>
          <p:nvPr/>
        </p:nvSpPr>
        <p:spPr>
          <a:xfrm>
            <a:off x="5583571" y="1895529"/>
            <a:ext cx="7120858" cy="2538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9"/>
              </a:lnSpc>
            </a:pPr>
            <a:r>
              <a:rPr lang="en-US" sz="7599">
                <a:solidFill>
                  <a:srgbClr val="FFF5D6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A HAMBURGER TÖRTÉNETE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85169" y="5086350"/>
            <a:ext cx="10517662" cy="3013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1173" lvl="1" indent="-310587" algn="ctr">
              <a:lnSpc>
                <a:spcPts val="4027"/>
              </a:lnSpc>
              <a:buFont typeface="Arial"/>
              <a:buChar char="•"/>
            </a:pPr>
            <a:r>
              <a:rPr lang="en-US" sz="2877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Az </a:t>
            </a:r>
            <a:r>
              <a:rPr lang="en-US" sz="2877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első</a:t>
            </a:r>
            <a:r>
              <a:rPr lang="en-US" sz="2877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hamburger </a:t>
            </a:r>
            <a:r>
              <a:rPr lang="en-US" sz="2877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története</a:t>
            </a:r>
            <a:r>
              <a:rPr lang="en-US" sz="2877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a </a:t>
            </a:r>
            <a:r>
              <a:rPr lang="en-US" sz="2877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19. </a:t>
            </a:r>
            <a:r>
              <a:rPr lang="en-US" sz="2877" b="1" dirty="0" err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század</a:t>
            </a:r>
            <a:r>
              <a:rPr lang="en-US" sz="2877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877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végére</a:t>
            </a:r>
            <a:r>
              <a:rPr lang="en-US" sz="2877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877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nyúlik</a:t>
            </a:r>
            <a:r>
              <a:rPr lang="en-US" sz="2877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877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vissza</a:t>
            </a:r>
            <a:r>
              <a:rPr lang="en-US" sz="2877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, </a:t>
            </a:r>
            <a:r>
              <a:rPr lang="en-US" sz="2877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amikor</a:t>
            </a:r>
            <a:r>
              <a:rPr lang="en-US" sz="2877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877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az</a:t>
            </a:r>
            <a:r>
              <a:rPr lang="en-US" sz="2877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877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amerikai</a:t>
            </a:r>
            <a:r>
              <a:rPr lang="en-US" sz="2877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877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gyorsétkezés</a:t>
            </a:r>
            <a:r>
              <a:rPr lang="en-US" sz="2877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877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világában</a:t>
            </a:r>
            <a:r>
              <a:rPr lang="en-US" sz="2877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877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egyes</a:t>
            </a:r>
            <a:r>
              <a:rPr lang="en-US" sz="2877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877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források</a:t>
            </a:r>
            <a:r>
              <a:rPr lang="en-US" sz="2877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877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szerint</a:t>
            </a:r>
            <a:r>
              <a:rPr lang="en-US" sz="2877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877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egy</a:t>
            </a:r>
            <a:r>
              <a:rPr lang="en-US" sz="2877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877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német</a:t>
            </a:r>
            <a:r>
              <a:rPr lang="en-US" sz="2877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877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bevándorló</a:t>
            </a:r>
            <a:r>
              <a:rPr lang="en-US" sz="2877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, </a:t>
            </a:r>
            <a:r>
              <a:rPr lang="en-US" sz="2877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Louis Lassen</a:t>
            </a:r>
            <a:r>
              <a:rPr lang="en-US" sz="2877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877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elkészítette</a:t>
            </a:r>
            <a:r>
              <a:rPr lang="en-US" sz="2877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877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az</a:t>
            </a:r>
            <a:r>
              <a:rPr lang="en-US" sz="2877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877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első</a:t>
            </a:r>
            <a:r>
              <a:rPr lang="en-US" sz="2877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hamburger </a:t>
            </a:r>
            <a:r>
              <a:rPr lang="en-US" sz="2877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szendvicset</a:t>
            </a:r>
            <a:r>
              <a:rPr lang="en-US" sz="2877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. A hamburger </a:t>
            </a:r>
            <a:r>
              <a:rPr lang="en-US" sz="2877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húst</a:t>
            </a:r>
            <a:r>
              <a:rPr lang="en-US" sz="2877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877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pirított</a:t>
            </a:r>
            <a:r>
              <a:rPr lang="en-US" sz="2877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877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zsemle</a:t>
            </a:r>
            <a:r>
              <a:rPr lang="en-US" sz="2877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877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közé</a:t>
            </a:r>
            <a:r>
              <a:rPr lang="en-US" sz="2877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877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tette</a:t>
            </a:r>
            <a:r>
              <a:rPr lang="en-US" sz="2877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, </a:t>
            </a:r>
            <a:r>
              <a:rPr lang="en-US" sz="2877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így</a:t>
            </a:r>
            <a:r>
              <a:rPr lang="en-US" sz="2877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877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született</a:t>
            </a:r>
            <a:r>
              <a:rPr lang="en-US" sz="2877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meg a </a:t>
            </a:r>
            <a:r>
              <a:rPr lang="en-US" sz="2877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gyorséttermek</a:t>
            </a:r>
            <a:r>
              <a:rPr lang="en-US" sz="2877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877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egyik</a:t>
            </a:r>
            <a:r>
              <a:rPr lang="en-US" sz="2877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877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legismertebb</a:t>
            </a:r>
            <a:r>
              <a:rPr lang="en-US" sz="2877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877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étke</a:t>
            </a:r>
            <a:r>
              <a:rPr lang="en-US" sz="2877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266655"/>
            <a:ext cx="20674497" cy="1545082"/>
          </a:xfrm>
          <a:custGeom>
            <a:avLst/>
            <a:gdLst/>
            <a:ahLst/>
            <a:cxnLst/>
            <a:rect l="l" t="t" r="r" b="b"/>
            <a:pathLst>
              <a:path w="20674497" h="1545082">
                <a:moveTo>
                  <a:pt x="0" y="0"/>
                </a:moveTo>
                <a:lnTo>
                  <a:pt x="20674497" y="0"/>
                </a:lnTo>
                <a:lnTo>
                  <a:pt x="20674497" y="1545082"/>
                </a:lnTo>
                <a:lnTo>
                  <a:pt x="0" y="15450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40" r="-1540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3" name="TextBox 3"/>
          <p:cNvSpPr txBox="1"/>
          <p:nvPr/>
        </p:nvSpPr>
        <p:spPr>
          <a:xfrm>
            <a:off x="6116280" y="904875"/>
            <a:ext cx="6055440" cy="2351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96"/>
              </a:lnSpc>
            </a:pPr>
            <a:r>
              <a:rPr lang="en-US" sz="6783" b="1">
                <a:solidFill>
                  <a:srgbClr val="253943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NAVIGÁVIÓS SÁV</a:t>
            </a:r>
          </a:p>
        </p:txBody>
      </p:sp>
    </p:spTree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264</Words>
  <Application>Microsoft Office PowerPoint</Application>
  <PresentationFormat>Egyéni</PresentationFormat>
  <Paragraphs>80</Paragraphs>
  <Slides>23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7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23</vt:i4>
      </vt:variant>
    </vt:vector>
  </HeadingPairs>
  <TitlesOfParts>
    <vt:vector size="31" baseType="lpstr">
      <vt:lpstr>TT Norms Bold</vt:lpstr>
      <vt:lpstr>Calibri</vt:lpstr>
      <vt:lpstr>TT Phobos Inline</vt:lpstr>
      <vt:lpstr>TT Phobos Bold</vt:lpstr>
      <vt:lpstr>TT Phobos</vt:lpstr>
      <vt:lpstr>Arial</vt:lpstr>
      <vt:lpstr>TT Norms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BurgerChamp</dc:title>
  <cp:lastModifiedBy>Sándor Soltész</cp:lastModifiedBy>
  <cp:revision>1</cp:revision>
  <dcterms:created xsi:type="dcterms:W3CDTF">2006-08-16T00:00:00Z</dcterms:created>
  <dcterms:modified xsi:type="dcterms:W3CDTF">2025-04-15T10:02:30Z</dcterms:modified>
  <dc:identifier>DAGct3sII3w</dc:identifier>
</cp:coreProperties>
</file>